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53" r:id="rId2"/>
    <p:sldMasterId id="2147483655" r:id="rId3"/>
  </p:sldMasterIdLst>
  <p:notesMasterIdLst>
    <p:notesMasterId r:id="rId26"/>
  </p:notesMasterIdLst>
  <p:handoutMasterIdLst>
    <p:handoutMasterId r:id="rId27"/>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0" r:id="rId19"/>
    <p:sldId id="271" r:id="rId20"/>
    <p:sldId id="275" r:id="rId21"/>
    <p:sldId id="276" r:id="rId22"/>
    <p:sldId id="278" r:id="rId23"/>
    <p:sldId id="279" r:id="rId24"/>
    <p:sldId id="280" r:id="rId25"/>
  </p:sldIdLst>
  <p:sldSz cx="9144000" cy="6858000" type="screen4x3"/>
  <p:notesSz cx="9064625" cy="6858000"/>
  <p:embeddedFontLst>
    <p:embeddedFont>
      <p:font typeface="Impact" pitchFamily="34" charset="0"/>
      <p:regular r:id="rId28"/>
    </p:embeddedFont>
    <p:embeddedFont>
      <p:font typeface="Arial Black" pitchFamily="34" charset="0"/>
      <p:bold r:id="rId29"/>
    </p:embeddedFont>
    <p:embeddedFont>
      <p:font typeface="Century Gothic" pitchFamily="34" charset="0"/>
      <p:regular r:id="rId30"/>
      <p:bold r:id="rId31"/>
      <p:italic r:id="rId32"/>
      <p:boldItalic r:id="rId33"/>
    </p:embeddedFont>
    <p:embeddedFont>
      <p:font typeface="Calibri" pitchFamily="34" charset="0"/>
      <p:regular r:id="rId34"/>
      <p:bold r:id="rId35"/>
      <p:italic r:id="rId36"/>
      <p:boldItalic r:id="rId3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1" autoAdjust="0"/>
    <p:restoredTop sz="94660"/>
  </p:normalViewPr>
  <p:slideViewPr>
    <p:cSldViewPr>
      <p:cViewPr varScale="1">
        <p:scale>
          <a:sx n="69" d="100"/>
          <a:sy n="69" d="100"/>
        </p:scale>
        <p:origin x="-5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927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0179" name="Rectangle 3"/>
          <p:cNvSpPr>
            <a:spLocks noGrp="1" noChangeArrowheads="1"/>
          </p:cNvSpPr>
          <p:nvPr>
            <p:ph type="dt" sz="quarter" idx="1"/>
          </p:nvPr>
        </p:nvSpPr>
        <p:spPr bwMode="auto">
          <a:xfrm>
            <a:off x="5135563" y="0"/>
            <a:ext cx="3927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0180" name="Rectangle 4"/>
          <p:cNvSpPr>
            <a:spLocks noGrp="1" noChangeArrowheads="1"/>
          </p:cNvSpPr>
          <p:nvPr>
            <p:ph type="ftr" sz="quarter" idx="2"/>
          </p:nvPr>
        </p:nvSpPr>
        <p:spPr bwMode="auto">
          <a:xfrm>
            <a:off x="0" y="6513513"/>
            <a:ext cx="3927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0181" name="Rectangle 5"/>
          <p:cNvSpPr>
            <a:spLocks noGrp="1" noChangeArrowheads="1"/>
          </p:cNvSpPr>
          <p:nvPr>
            <p:ph type="sldNum" sz="quarter" idx="3"/>
          </p:nvPr>
        </p:nvSpPr>
        <p:spPr bwMode="auto">
          <a:xfrm>
            <a:off x="5135563" y="6513513"/>
            <a:ext cx="3927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32ED6A-C78C-497A-AC34-03B7DD8F8D71}" type="slidenum">
              <a:rPr lang="en-US"/>
              <a:pPr/>
              <a:t>‹#›</a:t>
            </a:fld>
            <a:endParaRPr lang="en-US"/>
          </a:p>
        </p:txBody>
      </p:sp>
    </p:spTree>
    <p:extLst>
      <p:ext uri="{BB962C8B-B14F-4D97-AF65-F5344CB8AC3E}">
        <p14:creationId xmlns:p14="http://schemas.microsoft.com/office/powerpoint/2010/main" val="88060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475"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33975" y="0"/>
            <a:ext cx="3929063" cy="342900"/>
          </a:xfrm>
          <a:prstGeom prst="rect">
            <a:avLst/>
          </a:prstGeom>
        </p:spPr>
        <p:txBody>
          <a:bodyPr vert="horz" lIns="91440" tIns="45720" rIns="91440" bIns="45720" rtlCol="0"/>
          <a:lstStyle>
            <a:lvl1pPr algn="r">
              <a:defRPr sz="1200"/>
            </a:lvl1pPr>
          </a:lstStyle>
          <a:p>
            <a:fld id="{1CDD11CB-517A-4911-AECE-618CB59719E0}" type="datetimeFigureOut">
              <a:rPr lang="en-US" smtClean="0"/>
              <a:t>6/15/2012</a:t>
            </a:fld>
            <a:endParaRPr lang="en-US"/>
          </a:p>
        </p:txBody>
      </p:sp>
      <p:sp>
        <p:nvSpPr>
          <p:cNvPr id="4" name="Slide Image Placeholder 3"/>
          <p:cNvSpPr>
            <a:spLocks noGrp="1" noRot="1" noChangeAspect="1"/>
          </p:cNvSpPr>
          <p:nvPr>
            <p:ph type="sldImg" idx="2"/>
          </p:nvPr>
        </p:nvSpPr>
        <p:spPr>
          <a:xfrm>
            <a:off x="2817813"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6463" y="3257550"/>
            <a:ext cx="72517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27475"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33975" y="6513513"/>
            <a:ext cx="3929063" cy="342900"/>
          </a:xfrm>
          <a:prstGeom prst="rect">
            <a:avLst/>
          </a:prstGeom>
        </p:spPr>
        <p:txBody>
          <a:bodyPr vert="horz" lIns="91440" tIns="45720" rIns="91440" bIns="45720" rtlCol="0" anchor="b"/>
          <a:lstStyle>
            <a:lvl1pPr algn="r">
              <a:defRPr sz="1200"/>
            </a:lvl1pPr>
          </a:lstStyle>
          <a:p>
            <a:fld id="{2E3BB99F-1646-4554-B9B0-F9A7819B57C5}" type="slidenum">
              <a:rPr lang="en-US" smtClean="0"/>
              <a:t>‹#›</a:t>
            </a:fld>
            <a:endParaRPr lang="en-US"/>
          </a:p>
        </p:txBody>
      </p:sp>
    </p:spTree>
    <p:extLst>
      <p:ext uri="{BB962C8B-B14F-4D97-AF65-F5344CB8AC3E}">
        <p14:creationId xmlns:p14="http://schemas.microsoft.com/office/powerpoint/2010/main" val="225598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rPr>
              <a:t>(</a:t>
            </a:r>
            <a:r>
              <a:rPr lang="en-US" sz="1200" b="1" u="sng" dirty="0" smtClean="0">
                <a:solidFill>
                  <a:srgbClr val="FFFFFF"/>
                </a:solidFill>
              </a:rPr>
              <a:t>Leadership</a:t>
            </a:r>
            <a:r>
              <a:rPr lang="en-US" sz="1200" b="1" dirty="0" smtClean="0">
                <a:solidFill>
                  <a:srgbClr val="FFFFFF"/>
                </a:solidFill>
              </a:rPr>
              <a:t>, V. 1, p.55.)</a:t>
            </a:r>
          </a:p>
          <a:p>
            <a:endParaRPr lang="en-US" dirty="0"/>
          </a:p>
        </p:txBody>
      </p:sp>
      <p:sp>
        <p:nvSpPr>
          <p:cNvPr id="4" name="Slide Number Placeholder 3"/>
          <p:cNvSpPr>
            <a:spLocks noGrp="1"/>
          </p:cNvSpPr>
          <p:nvPr>
            <p:ph type="sldNum" sz="quarter" idx="10"/>
          </p:nvPr>
        </p:nvSpPr>
        <p:spPr/>
        <p:txBody>
          <a:bodyPr/>
          <a:lstStyle/>
          <a:p>
            <a:fld id="{2E3BB99F-1646-4554-B9B0-F9A7819B57C5}" type="slidenum">
              <a:rPr lang="en-US" smtClean="0"/>
              <a:t>22</a:t>
            </a:fld>
            <a:endParaRPr lang="en-US"/>
          </a:p>
        </p:txBody>
      </p:sp>
    </p:spTree>
    <p:extLst>
      <p:ext uri="{BB962C8B-B14F-4D97-AF65-F5344CB8AC3E}">
        <p14:creationId xmlns:p14="http://schemas.microsoft.com/office/powerpoint/2010/main" val="3598530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2438400"/>
            <a:ext cx="9144000" cy="914400"/>
          </a:xfrm>
        </p:spPr>
        <p:txBody>
          <a:bodyPr/>
          <a:lstStyle>
            <a:lvl1pPr algn="ctr">
              <a:defRPr sz="4800">
                <a:latin typeface="Arial Black" pitchFamily="34" charset="0"/>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0" y="4419600"/>
            <a:ext cx="9144000" cy="685800"/>
          </a:xfrm>
        </p:spPr>
        <p:txBody>
          <a:bodyPr/>
          <a:lstStyle>
            <a:lvl1pPr marL="0" indent="0" algn="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82E16A3E-CAD4-4867-9F4F-49D793A50DEC}"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4EDD5E-4ACE-4699-A1B5-1B1175E8E2C7}" type="slidenum">
              <a:rPr lang="en-US"/>
              <a:pPr/>
              <a:t>‹#›</a:t>
            </a:fld>
            <a:endParaRPr lang="en-US"/>
          </a:p>
        </p:txBody>
      </p:sp>
    </p:spTree>
    <p:extLst>
      <p:ext uri="{BB962C8B-B14F-4D97-AF65-F5344CB8AC3E}">
        <p14:creationId xmlns:p14="http://schemas.microsoft.com/office/powerpoint/2010/main" val="235139214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C8E1D9-C64D-494C-84F9-AEA17D79A3C6}" type="slidenum">
              <a:rPr lang="en-US"/>
              <a:pPr/>
              <a:t>‹#›</a:t>
            </a:fld>
            <a:endParaRPr lang="en-US"/>
          </a:p>
        </p:txBody>
      </p:sp>
    </p:spTree>
    <p:extLst>
      <p:ext uri="{BB962C8B-B14F-4D97-AF65-F5344CB8AC3E}">
        <p14:creationId xmlns:p14="http://schemas.microsoft.com/office/powerpoint/2010/main" val="2001584159"/>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457200" y="2363788"/>
            <a:ext cx="8153400" cy="1600200"/>
            <a:chOff x="288" y="1489"/>
            <a:chExt cx="5136" cy="1008"/>
          </a:xfrm>
        </p:grpSpPr>
        <p:sp>
          <p:nvSpPr>
            <p:cNvPr id="29699"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0"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703"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smtClean="0"/>
              <a:t>Click to edit Master title style</a:t>
            </a:r>
          </a:p>
        </p:txBody>
      </p:sp>
      <p:sp>
        <p:nvSpPr>
          <p:cNvPr id="29704"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smtClean="0"/>
              <a:t>Click to edit Master subtitle style</a:t>
            </a:r>
          </a:p>
        </p:txBody>
      </p:sp>
      <p:sp>
        <p:nvSpPr>
          <p:cNvPr id="29705" name="Rectangle 9"/>
          <p:cNvSpPr>
            <a:spLocks noGrp="1" noChangeArrowheads="1"/>
          </p:cNvSpPr>
          <p:nvPr>
            <p:ph type="dt" sz="quarter" idx="2"/>
          </p:nvPr>
        </p:nvSpPr>
        <p:spPr/>
        <p:txBody>
          <a:bodyPr/>
          <a:lstStyle>
            <a:lvl1pPr>
              <a:defRPr/>
            </a:lvl1pPr>
          </a:lstStyle>
          <a:p>
            <a:endParaRPr lang="en-US"/>
          </a:p>
        </p:txBody>
      </p:sp>
      <p:sp>
        <p:nvSpPr>
          <p:cNvPr id="29706" name="Rectangle 10"/>
          <p:cNvSpPr>
            <a:spLocks noGrp="1" noChangeArrowheads="1"/>
          </p:cNvSpPr>
          <p:nvPr>
            <p:ph type="ftr" sz="quarter" idx="3"/>
          </p:nvPr>
        </p:nvSpPr>
        <p:spPr/>
        <p:txBody>
          <a:bodyPr/>
          <a:lstStyle>
            <a:lvl1pPr>
              <a:defRPr/>
            </a:lvl1pPr>
          </a:lstStyle>
          <a:p>
            <a:endParaRPr lang="en-US"/>
          </a:p>
        </p:txBody>
      </p:sp>
      <p:sp>
        <p:nvSpPr>
          <p:cNvPr id="29707" name="Rectangle 11"/>
          <p:cNvSpPr>
            <a:spLocks noGrp="1" noChangeArrowheads="1"/>
          </p:cNvSpPr>
          <p:nvPr>
            <p:ph type="sldNum" sz="quarter" idx="4"/>
          </p:nvPr>
        </p:nvSpPr>
        <p:spPr/>
        <p:txBody>
          <a:bodyPr/>
          <a:lstStyle>
            <a:lvl1pPr>
              <a:defRPr/>
            </a:lvl1pPr>
          </a:lstStyle>
          <a:p>
            <a:fld id="{930E4ED8-5099-40E1-89A9-9DCFB3CBE96D}" type="slidenum">
              <a:rPr lang="en-US"/>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0C733D-30C6-4632-8C66-0E828D36395E}" type="slidenum">
              <a:rPr lang="en-US"/>
              <a:pPr/>
              <a:t>‹#›</a:t>
            </a:fld>
            <a:endParaRPr lang="en-US"/>
          </a:p>
        </p:txBody>
      </p:sp>
    </p:spTree>
    <p:extLst>
      <p:ext uri="{BB962C8B-B14F-4D97-AF65-F5344CB8AC3E}">
        <p14:creationId xmlns:p14="http://schemas.microsoft.com/office/powerpoint/2010/main" val="215371991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595FAA-523F-438E-9B39-2805C2CA99A5}" type="slidenum">
              <a:rPr lang="en-US"/>
              <a:pPr/>
              <a:t>‹#›</a:t>
            </a:fld>
            <a:endParaRPr lang="en-US"/>
          </a:p>
        </p:txBody>
      </p:sp>
    </p:spTree>
    <p:extLst>
      <p:ext uri="{BB962C8B-B14F-4D97-AF65-F5344CB8AC3E}">
        <p14:creationId xmlns:p14="http://schemas.microsoft.com/office/powerpoint/2010/main" val="1028980530"/>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D1F320-0467-4411-A40D-3B526A38BCF7}" type="slidenum">
              <a:rPr lang="en-US"/>
              <a:pPr/>
              <a:t>‹#›</a:t>
            </a:fld>
            <a:endParaRPr lang="en-US"/>
          </a:p>
        </p:txBody>
      </p:sp>
    </p:spTree>
    <p:extLst>
      <p:ext uri="{BB962C8B-B14F-4D97-AF65-F5344CB8AC3E}">
        <p14:creationId xmlns:p14="http://schemas.microsoft.com/office/powerpoint/2010/main" val="368206667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9EA238-68DB-4DA2-B608-2781BC472BDF}" type="slidenum">
              <a:rPr lang="en-US"/>
              <a:pPr/>
              <a:t>‹#›</a:t>
            </a:fld>
            <a:endParaRPr lang="en-US"/>
          </a:p>
        </p:txBody>
      </p:sp>
    </p:spTree>
    <p:extLst>
      <p:ext uri="{BB962C8B-B14F-4D97-AF65-F5344CB8AC3E}">
        <p14:creationId xmlns:p14="http://schemas.microsoft.com/office/powerpoint/2010/main" val="199521901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C3E236-0355-4657-9981-3CA68D8B916B}" type="slidenum">
              <a:rPr lang="en-US"/>
              <a:pPr/>
              <a:t>‹#›</a:t>
            </a:fld>
            <a:endParaRPr lang="en-US"/>
          </a:p>
        </p:txBody>
      </p:sp>
    </p:spTree>
    <p:extLst>
      <p:ext uri="{BB962C8B-B14F-4D97-AF65-F5344CB8AC3E}">
        <p14:creationId xmlns:p14="http://schemas.microsoft.com/office/powerpoint/2010/main" val="350875403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5F5A51A-B182-48D5-8FBE-18A6B2B566A6}" type="slidenum">
              <a:rPr lang="en-US"/>
              <a:pPr/>
              <a:t>‹#›</a:t>
            </a:fld>
            <a:endParaRPr lang="en-US"/>
          </a:p>
        </p:txBody>
      </p:sp>
    </p:spTree>
    <p:extLst>
      <p:ext uri="{BB962C8B-B14F-4D97-AF65-F5344CB8AC3E}">
        <p14:creationId xmlns:p14="http://schemas.microsoft.com/office/powerpoint/2010/main" val="2574936932"/>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D6ABEE-A0EA-4A8D-A2D5-69D9D2DABD30}" type="slidenum">
              <a:rPr lang="en-US"/>
              <a:pPr/>
              <a:t>‹#›</a:t>
            </a:fld>
            <a:endParaRPr lang="en-US"/>
          </a:p>
        </p:txBody>
      </p:sp>
    </p:spTree>
    <p:extLst>
      <p:ext uri="{BB962C8B-B14F-4D97-AF65-F5344CB8AC3E}">
        <p14:creationId xmlns:p14="http://schemas.microsoft.com/office/powerpoint/2010/main" val="197300979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CE6E23-E9AE-4FC1-B33D-E0EAC660E720}" type="slidenum">
              <a:rPr lang="en-US"/>
              <a:pPr/>
              <a:t>‹#›</a:t>
            </a:fld>
            <a:endParaRPr lang="en-US"/>
          </a:p>
        </p:txBody>
      </p:sp>
    </p:spTree>
    <p:extLst>
      <p:ext uri="{BB962C8B-B14F-4D97-AF65-F5344CB8AC3E}">
        <p14:creationId xmlns:p14="http://schemas.microsoft.com/office/powerpoint/2010/main" val="252162784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40577A-DDD6-4A0D-A147-856A8B53FE37}" type="slidenum">
              <a:rPr lang="en-US"/>
              <a:pPr/>
              <a:t>‹#›</a:t>
            </a:fld>
            <a:endParaRPr lang="en-US"/>
          </a:p>
        </p:txBody>
      </p:sp>
    </p:spTree>
    <p:extLst>
      <p:ext uri="{BB962C8B-B14F-4D97-AF65-F5344CB8AC3E}">
        <p14:creationId xmlns:p14="http://schemas.microsoft.com/office/powerpoint/2010/main" val="2201561397"/>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63F649-79C0-4E27-BF46-B52FF559E0B7}" type="slidenum">
              <a:rPr lang="en-US"/>
              <a:pPr/>
              <a:t>‹#›</a:t>
            </a:fld>
            <a:endParaRPr lang="en-US"/>
          </a:p>
        </p:txBody>
      </p:sp>
    </p:spTree>
    <p:extLst>
      <p:ext uri="{BB962C8B-B14F-4D97-AF65-F5344CB8AC3E}">
        <p14:creationId xmlns:p14="http://schemas.microsoft.com/office/powerpoint/2010/main" val="138476735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640FD7-3F0F-4059-AA83-58B2945C8125}" type="slidenum">
              <a:rPr lang="en-US"/>
              <a:pPr/>
              <a:t>‹#›</a:t>
            </a:fld>
            <a:endParaRPr lang="en-US"/>
          </a:p>
        </p:txBody>
      </p:sp>
    </p:spTree>
    <p:extLst>
      <p:ext uri="{BB962C8B-B14F-4D97-AF65-F5344CB8AC3E}">
        <p14:creationId xmlns:p14="http://schemas.microsoft.com/office/powerpoint/2010/main" val="4173784766"/>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457200" y="2363788"/>
            <a:ext cx="8153400" cy="1600200"/>
            <a:chOff x="288" y="1489"/>
            <a:chExt cx="5136" cy="1008"/>
          </a:xfrm>
        </p:grpSpPr>
        <p:sp>
          <p:nvSpPr>
            <p:cNvPr id="34819"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23"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smtClean="0"/>
              <a:t>Click to edit Master title style</a:t>
            </a:r>
          </a:p>
        </p:txBody>
      </p:sp>
      <p:sp>
        <p:nvSpPr>
          <p:cNvPr id="34824"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smtClean="0"/>
              <a:t>Click to edit Master subtitle style</a:t>
            </a:r>
          </a:p>
        </p:txBody>
      </p:sp>
      <p:sp>
        <p:nvSpPr>
          <p:cNvPr id="34825" name="Rectangle 9"/>
          <p:cNvSpPr>
            <a:spLocks noGrp="1" noChangeArrowheads="1"/>
          </p:cNvSpPr>
          <p:nvPr>
            <p:ph type="dt" sz="quarter" idx="2"/>
          </p:nvPr>
        </p:nvSpPr>
        <p:spPr/>
        <p:txBody>
          <a:bodyPr/>
          <a:lstStyle>
            <a:lvl1pPr>
              <a:defRPr/>
            </a:lvl1pPr>
          </a:lstStyle>
          <a:p>
            <a:endParaRPr lang="en-US"/>
          </a:p>
        </p:txBody>
      </p:sp>
      <p:sp>
        <p:nvSpPr>
          <p:cNvPr id="34826" name="Rectangle 10"/>
          <p:cNvSpPr>
            <a:spLocks noGrp="1" noChangeArrowheads="1"/>
          </p:cNvSpPr>
          <p:nvPr>
            <p:ph type="ftr" sz="quarter" idx="3"/>
          </p:nvPr>
        </p:nvSpPr>
        <p:spPr/>
        <p:txBody>
          <a:bodyPr/>
          <a:lstStyle>
            <a:lvl1pPr>
              <a:defRPr/>
            </a:lvl1pPr>
          </a:lstStyle>
          <a:p>
            <a:endParaRPr lang="en-US"/>
          </a:p>
        </p:txBody>
      </p:sp>
      <p:sp>
        <p:nvSpPr>
          <p:cNvPr id="34827" name="Rectangle 11"/>
          <p:cNvSpPr>
            <a:spLocks noGrp="1" noChangeArrowheads="1"/>
          </p:cNvSpPr>
          <p:nvPr>
            <p:ph type="sldNum" sz="quarter" idx="4"/>
          </p:nvPr>
        </p:nvSpPr>
        <p:spPr/>
        <p:txBody>
          <a:bodyPr/>
          <a:lstStyle>
            <a:lvl1pPr>
              <a:defRPr/>
            </a:lvl1pPr>
          </a:lstStyle>
          <a:p>
            <a:fld id="{B9CB93B7-0CA1-4A0F-BC93-7C60A9AB0057}" type="slidenum">
              <a:rPr lang="en-US"/>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F2031C-5B52-4EDB-B591-7C5D1E24FE61}" type="slidenum">
              <a:rPr lang="en-US"/>
              <a:pPr/>
              <a:t>‹#›</a:t>
            </a:fld>
            <a:endParaRPr lang="en-US"/>
          </a:p>
        </p:txBody>
      </p:sp>
    </p:spTree>
    <p:extLst>
      <p:ext uri="{BB962C8B-B14F-4D97-AF65-F5344CB8AC3E}">
        <p14:creationId xmlns:p14="http://schemas.microsoft.com/office/powerpoint/2010/main" val="2948510165"/>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D6D6B7-6D9C-48F7-9A1B-8F9E2907D138}" type="slidenum">
              <a:rPr lang="en-US"/>
              <a:pPr/>
              <a:t>‹#›</a:t>
            </a:fld>
            <a:endParaRPr lang="en-US"/>
          </a:p>
        </p:txBody>
      </p:sp>
    </p:spTree>
    <p:extLst>
      <p:ext uri="{BB962C8B-B14F-4D97-AF65-F5344CB8AC3E}">
        <p14:creationId xmlns:p14="http://schemas.microsoft.com/office/powerpoint/2010/main" val="2613587043"/>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81F955-9267-4620-8D1A-FBE33D21DB8E}" type="slidenum">
              <a:rPr lang="en-US"/>
              <a:pPr/>
              <a:t>‹#›</a:t>
            </a:fld>
            <a:endParaRPr lang="en-US"/>
          </a:p>
        </p:txBody>
      </p:sp>
    </p:spTree>
    <p:extLst>
      <p:ext uri="{BB962C8B-B14F-4D97-AF65-F5344CB8AC3E}">
        <p14:creationId xmlns:p14="http://schemas.microsoft.com/office/powerpoint/2010/main" val="334975443"/>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D2AD10-A5FF-42CC-BDE6-A12801A0F383}" type="slidenum">
              <a:rPr lang="en-US"/>
              <a:pPr/>
              <a:t>‹#›</a:t>
            </a:fld>
            <a:endParaRPr lang="en-US"/>
          </a:p>
        </p:txBody>
      </p:sp>
    </p:spTree>
    <p:extLst>
      <p:ext uri="{BB962C8B-B14F-4D97-AF65-F5344CB8AC3E}">
        <p14:creationId xmlns:p14="http://schemas.microsoft.com/office/powerpoint/2010/main" val="1337160101"/>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A5F6D90-EE7D-42BB-82A7-4FDED28F3A7F}" type="slidenum">
              <a:rPr lang="en-US"/>
              <a:pPr/>
              <a:t>‹#›</a:t>
            </a:fld>
            <a:endParaRPr lang="en-US"/>
          </a:p>
        </p:txBody>
      </p:sp>
    </p:spTree>
    <p:extLst>
      <p:ext uri="{BB962C8B-B14F-4D97-AF65-F5344CB8AC3E}">
        <p14:creationId xmlns:p14="http://schemas.microsoft.com/office/powerpoint/2010/main" val="1062190079"/>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CD2D0C-94AF-4882-A1F3-C1A16FFBDF42}" type="slidenum">
              <a:rPr lang="en-US"/>
              <a:pPr/>
              <a:t>‹#›</a:t>
            </a:fld>
            <a:endParaRPr lang="en-US"/>
          </a:p>
        </p:txBody>
      </p:sp>
    </p:spTree>
    <p:extLst>
      <p:ext uri="{BB962C8B-B14F-4D97-AF65-F5344CB8AC3E}">
        <p14:creationId xmlns:p14="http://schemas.microsoft.com/office/powerpoint/2010/main" val="402829165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6C6DA0-B6D1-46A6-A0E3-679FF44A8B16}" type="slidenum">
              <a:rPr lang="en-US"/>
              <a:pPr/>
              <a:t>‹#›</a:t>
            </a:fld>
            <a:endParaRPr lang="en-US"/>
          </a:p>
        </p:txBody>
      </p:sp>
    </p:spTree>
    <p:extLst>
      <p:ext uri="{BB962C8B-B14F-4D97-AF65-F5344CB8AC3E}">
        <p14:creationId xmlns:p14="http://schemas.microsoft.com/office/powerpoint/2010/main" val="3517243802"/>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E532E5-806B-4B1E-A089-E2478C35F1FA}" type="slidenum">
              <a:rPr lang="en-US"/>
              <a:pPr/>
              <a:t>‹#›</a:t>
            </a:fld>
            <a:endParaRPr lang="en-US"/>
          </a:p>
        </p:txBody>
      </p:sp>
    </p:spTree>
    <p:extLst>
      <p:ext uri="{BB962C8B-B14F-4D97-AF65-F5344CB8AC3E}">
        <p14:creationId xmlns:p14="http://schemas.microsoft.com/office/powerpoint/2010/main" val="2591466033"/>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482DE8-4563-4DA1-A084-E74B0D278CB0}" type="slidenum">
              <a:rPr lang="en-US"/>
              <a:pPr/>
              <a:t>‹#›</a:t>
            </a:fld>
            <a:endParaRPr lang="en-US"/>
          </a:p>
        </p:txBody>
      </p:sp>
    </p:spTree>
    <p:extLst>
      <p:ext uri="{BB962C8B-B14F-4D97-AF65-F5344CB8AC3E}">
        <p14:creationId xmlns:p14="http://schemas.microsoft.com/office/powerpoint/2010/main" val="428883652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333174-ACD4-4E29-9F73-D504478BAEA8}" type="slidenum">
              <a:rPr lang="en-US"/>
              <a:pPr/>
              <a:t>‹#›</a:t>
            </a:fld>
            <a:endParaRPr lang="en-US"/>
          </a:p>
        </p:txBody>
      </p:sp>
    </p:spTree>
    <p:extLst>
      <p:ext uri="{BB962C8B-B14F-4D97-AF65-F5344CB8AC3E}">
        <p14:creationId xmlns:p14="http://schemas.microsoft.com/office/powerpoint/2010/main" val="1511195105"/>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D62DB0-2070-49EF-B258-E44FEB5E8F62}" type="slidenum">
              <a:rPr lang="en-US"/>
              <a:pPr/>
              <a:t>‹#›</a:t>
            </a:fld>
            <a:endParaRPr lang="en-US"/>
          </a:p>
        </p:txBody>
      </p:sp>
    </p:spTree>
    <p:extLst>
      <p:ext uri="{BB962C8B-B14F-4D97-AF65-F5344CB8AC3E}">
        <p14:creationId xmlns:p14="http://schemas.microsoft.com/office/powerpoint/2010/main" val="277177313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906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9906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577100-C061-4504-8440-9DE206BFB98E}" type="slidenum">
              <a:rPr lang="en-US"/>
              <a:pPr/>
              <a:t>‹#›</a:t>
            </a:fld>
            <a:endParaRPr lang="en-US"/>
          </a:p>
        </p:txBody>
      </p:sp>
    </p:spTree>
    <p:extLst>
      <p:ext uri="{BB962C8B-B14F-4D97-AF65-F5344CB8AC3E}">
        <p14:creationId xmlns:p14="http://schemas.microsoft.com/office/powerpoint/2010/main" val="223935185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84B87DD-7AB5-4576-AFAC-0866454193BC}" type="slidenum">
              <a:rPr lang="en-US"/>
              <a:pPr/>
              <a:t>‹#›</a:t>
            </a:fld>
            <a:endParaRPr lang="en-US"/>
          </a:p>
        </p:txBody>
      </p:sp>
    </p:spTree>
    <p:extLst>
      <p:ext uri="{BB962C8B-B14F-4D97-AF65-F5344CB8AC3E}">
        <p14:creationId xmlns:p14="http://schemas.microsoft.com/office/powerpoint/2010/main" val="26128644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E93EBE-D7AF-4C22-AF1A-B20954B0BCF2}" type="slidenum">
              <a:rPr lang="en-US"/>
              <a:pPr/>
              <a:t>‹#›</a:t>
            </a:fld>
            <a:endParaRPr lang="en-US"/>
          </a:p>
        </p:txBody>
      </p:sp>
    </p:spTree>
    <p:extLst>
      <p:ext uri="{BB962C8B-B14F-4D97-AF65-F5344CB8AC3E}">
        <p14:creationId xmlns:p14="http://schemas.microsoft.com/office/powerpoint/2010/main" val="303454511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2E3F299-E2AE-46A5-893E-F48363DE4ED3}" type="slidenum">
              <a:rPr lang="en-US"/>
              <a:pPr/>
              <a:t>‹#›</a:t>
            </a:fld>
            <a:endParaRPr lang="en-US"/>
          </a:p>
        </p:txBody>
      </p:sp>
    </p:spTree>
    <p:extLst>
      <p:ext uri="{BB962C8B-B14F-4D97-AF65-F5344CB8AC3E}">
        <p14:creationId xmlns:p14="http://schemas.microsoft.com/office/powerpoint/2010/main" val="86830790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EE8B43-5AA2-4B43-AF6D-5673487650E8}" type="slidenum">
              <a:rPr lang="en-US"/>
              <a:pPr/>
              <a:t>‹#›</a:t>
            </a:fld>
            <a:endParaRPr lang="en-US"/>
          </a:p>
        </p:txBody>
      </p:sp>
    </p:spTree>
    <p:extLst>
      <p:ext uri="{BB962C8B-B14F-4D97-AF65-F5344CB8AC3E}">
        <p14:creationId xmlns:p14="http://schemas.microsoft.com/office/powerpoint/2010/main" val="123428762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B5AA89-DAAF-438B-82A3-63A6BBB030A1}" type="slidenum">
              <a:rPr lang="en-US"/>
              <a:pPr/>
              <a:t>‹#›</a:t>
            </a:fld>
            <a:endParaRPr lang="en-US"/>
          </a:p>
        </p:txBody>
      </p:sp>
    </p:spTree>
    <p:extLst>
      <p:ext uri="{BB962C8B-B14F-4D97-AF65-F5344CB8AC3E}">
        <p14:creationId xmlns:p14="http://schemas.microsoft.com/office/powerpoint/2010/main" val="203758985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762000" y="990600"/>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0" y="-76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endParaRPr lang="en-US"/>
          </a:p>
        </p:txBody>
      </p:sp>
      <p:sp>
        <p:nvSpPr>
          <p:cNvPr id="4101"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Century Gothic" pitchFamily="34" charset="0"/>
              </a:defRPr>
            </a:lvl1pPr>
          </a:lstStyle>
          <a:p>
            <a:endParaRPr lang="en-US"/>
          </a:p>
        </p:txBody>
      </p:sp>
      <p:sp>
        <p:nvSpPr>
          <p:cNvPr id="4102"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fld id="{5897A332-363A-4D23-AFDA-DA7A09A75E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fade thruBlk="1"/>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Impact" pitchFamily="34" charset="0"/>
        </a:defRPr>
      </a:lvl2pPr>
      <a:lvl3pPr algn="l" rtl="0" fontAlgn="base">
        <a:spcBef>
          <a:spcPct val="0"/>
        </a:spcBef>
        <a:spcAft>
          <a:spcPct val="0"/>
        </a:spcAft>
        <a:defRPr sz="4000">
          <a:solidFill>
            <a:schemeClr val="tx2"/>
          </a:solidFill>
          <a:latin typeface="Impact" pitchFamily="34" charset="0"/>
        </a:defRPr>
      </a:lvl3pPr>
      <a:lvl4pPr algn="l" rtl="0" fontAlgn="base">
        <a:spcBef>
          <a:spcPct val="0"/>
        </a:spcBef>
        <a:spcAft>
          <a:spcPct val="0"/>
        </a:spcAft>
        <a:defRPr sz="4000">
          <a:solidFill>
            <a:schemeClr val="tx2"/>
          </a:solidFill>
          <a:latin typeface="Impact" pitchFamily="34" charset="0"/>
        </a:defRPr>
      </a:lvl4pPr>
      <a:lvl5pPr algn="l" rtl="0" fontAlgn="base">
        <a:spcBef>
          <a:spcPct val="0"/>
        </a:spcBef>
        <a:spcAft>
          <a:spcPct val="0"/>
        </a:spcAft>
        <a:defRPr sz="4000">
          <a:solidFill>
            <a:schemeClr val="tx2"/>
          </a:solidFill>
          <a:latin typeface="Impact" pitchFamily="34" charset="0"/>
        </a:defRPr>
      </a:lvl5pPr>
      <a:lvl6pPr marL="457200" algn="l" rtl="0" fontAlgn="base">
        <a:spcBef>
          <a:spcPct val="0"/>
        </a:spcBef>
        <a:spcAft>
          <a:spcPct val="0"/>
        </a:spcAft>
        <a:defRPr sz="4000">
          <a:solidFill>
            <a:schemeClr val="tx2"/>
          </a:solidFill>
          <a:latin typeface="Impact" pitchFamily="34" charset="0"/>
        </a:defRPr>
      </a:lvl6pPr>
      <a:lvl7pPr marL="914400" algn="l" rtl="0" fontAlgn="base">
        <a:spcBef>
          <a:spcPct val="0"/>
        </a:spcBef>
        <a:spcAft>
          <a:spcPct val="0"/>
        </a:spcAft>
        <a:defRPr sz="4000">
          <a:solidFill>
            <a:schemeClr val="tx2"/>
          </a:solidFill>
          <a:latin typeface="Impact" pitchFamily="34" charset="0"/>
        </a:defRPr>
      </a:lvl7pPr>
      <a:lvl8pPr marL="1371600" algn="l" rtl="0" fontAlgn="base">
        <a:spcBef>
          <a:spcPct val="0"/>
        </a:spcBef>
        <a:spcAft>
          <a:spcPct val="0"/>
        </a:spcAft>
        <a:defRPr sz="4000">
          <a:solidFill>
            <a:schemeClr val="tx2"/>
          </a:solidFill>
          <a:latin typeface="Impact" pitchFamily="34" charset="0"/>
        </a:defRPr>
      </a:lvl8pPr>
      <a:lvl9pPr marL="1828800" algn="l" rtl="0" fontAlgn="base">
        <a:spcBef>
          <a:spcPct val="0"/>
        </a:spcBef>
        <a:spcAft>
          <a:spcPct val="0"/>
        </a:spcAft>
        <a:defRPr sz="4000">
          <a:solidFill>
            <a:schemeClr val="tx2"/>
          </a:solidFill>
          <a:latin typeface="Impact"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457200" y="992188"/>
            <a:ext cx="8153400" cy="1600200"/>
            <a:chOff x="288" y="625"/>
            <a:chExt cx="5136" cy="1008"/>
          </a:xfrm>
        </p:grpSpPr>
        <p:sp>
          <p:nvSpPr>
            <p:cNvPr id="28675"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679"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8680"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81"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lvl1pPr>
          </a:lstStyle>
          <a:p>
            <a:endParaRPr lang="en-US"/>
          </a:p>
        </p:txBody>
      </p:sp>
      <p:sp>
        <p:nvSpPr>
          <p:cNvPr id="28682"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vl1pPr>
          </a:lstStyle>
          <a:p>
            <a:endParaRPr lang="en-US"/>
          </a:p>
        </p:txBody>
      </p:sp>
      <p:sp>
        <p:nvSpPr>
          <p:cNvPr id="28683"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fld id="{BECCFD43-E826-4062-A18B-58DE15EA720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fade thruBlk="1"/>
  </p:transition>
  <p:timing>
    <p:tnLst>
      <p:par>
        <p:cTn id="1" dur="indefinite" restart="never" nodeType="tmRoot"/>
      </p:par>
    </p:tnLst>
  </p:timing>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795"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6"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799"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33800"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01"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lvl1pPr>
          </a:lstStyle>
          <a:p>
            <a:endParaRPr lang="en-US"/>
          </a:p>
        </p:txBody>
      </p:sp>
      <p:sp>
        <p:nvSpPr>
          <p:cNvPr id="33802"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vl1pPr>
          </a:lstStyle>
          <a:p>
            <a:endParaRPr lang="en-US"/>
          </a:p>
        </p:txBody>
      </p:sp>
      <p:sp>
        <p:nvSpPr>
          <p:cNvPr id="33803"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fld id="{6BEBF2F9-A528-4CA4-9DE1-4D40990158A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thruBlk="1"/>
  </p:transition>
  <p:timing>
    <p:tnLst>
      <p:par>
        <p:cTn id="1" dur="indefinite" restart="never" nodeType="tmRoot"/>
      </p:par>
    </p:tnLst>
  </p:timing>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Times New Roman" pitchFamily="18" charset="0"/>
        </a:defRPr>
      </a:lvl2pPr>
      <a:lvl3pPr algn="r" rtl="0" fontAlgn="base">
        <a:spcBef>
          <a:spcPct val="0"/>
        </a:spcBef>
        <a:spcAft>
          <a:spcPct val="0"/>
        </a:spcAft>
        <a:defRPr sz="4400" i="1">
          <a:solidFill>
            <a:schemeClr val="tx2"/>
          </a:solidFill>
          <a:latin typeface="Times New Roman" pitchFamily="18" charset="0"/>
        </a:defRPr>
      </a:lvl3pPr>
      <a:lvl4pPr algn="r" rtl="0" fontAlgn="base">
        <a:spcBef>
          <a:spcPct val="0"/>
        </a:spcBef>
        <a:spcAft>
          <a:spcPct val="0"/>
        </a:spcAft>
        <a:defRPr sz="4400" i="1">
          <a:solidFill>
            <a:schemeClr val="tx2"/>
          </a:solidFill>
          <a:latin typeface="Times New Roman" pitchFamily="18" charset="0"/>
        </a:defRPr>
      </a:lvl4pPr>
      <a:lvl5pPr algn="r" rtl="0" fontAlgn="base">
        <a:spcBef>
          <a:spcPct val="0"/>
        </a:spcBef>
        <a:spcAft>
          <a:spcPct val="0"/>
        </a:spcAft>
        <a:defRPr sz="4400" i="1">
          <a:solidFill>
            <a:schemeClr val="tx2"/>
          </a:solidFill>
          <a:latin typeface="Times New Roman" pitchFamily="18" charset="0"/>
        </a:defRPr>
      </a:lvl5pPr>
      <a:lvl6pPr marL="457200" algn="r" rtl="0" fontAlgn="base">
        <a:spcBef>
          <a:spcPct val="0"/>
        </a:spcBef>
        <a:spcAft>
          <a:spcPct val="0"/>
        </a:spcAft>
        <a:defRPr sz="4400" i="1">
          <a:solidFill>
            <a:schemeClr val="tx2"/>
          </a:solidFill>
          <a:latin typeface="Times New Roman" pitchFamily="18" charset="0"/>
        </a:defRPr>
      </a:lvl6pPr>
      <a:lvl7pPr marL="914400" algn="r" rtl="0" fontAlgn="base">
        <a:spcBef>
          <a:spcPct val="0"/>
        </a:spcBef>
        <a:spcAft>
          <a:spcPct val="0"/>
        </a:spcAft>
        <a:defRPr sz="4400" i="1">
          <a:solidFill>
            <a:schemeClr val="tx2"/>
          </a:solidFill>
          <a:latin typeface="Times New Roman" pitchFamily="18" charset="0"/>
        </a:defRPr>
      </a:lvl7pPr>
      <a:lvl8pPr marL="1371600" algn="r" rtl="0" fontAlgn="base">
        <a:spcBef>
          <a:spcPct val="0"/>
        </a:spcBef>
        <a:spcAft>
          <a:spcPct val="0"/>
        </a:spcAft>
        <a:defRPr sz="4400" i="1">
          <a:solidFill>
            <a:schemeClr val="tx2"/>
          </a:solidFill>
          <a:latin typeface="Times New Roman" pitchFamily="18" charset="0"/>
        </a:defRPr>
      </a:lvl8pPr>
      <a:lvl9pPr marL="1828800" algn="r"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46" name="Rectangle 2"/>
          <p:cNvSpPr>
            <a:spLocks noGrp="1" noChangeArrowheads="1"/>
          </p:cNvSpPr>
          <p:nvPr>
            <p:ph type="ctrTitle"/>
          </p:nvPr>
        </p:nvSpPr>
        <p:spPr>
          <a:xfrm>
            <a:off x="533400" y="2286000"/>
            <a:ext cx="8458200" cy="1447800"/>
          </a:xfrm>
        </p:spPr>
        <p:txBody>
          <a:bodyPr/>
          <a:lstStyle/>
          <a:p>
            <a:pPr algn="l"/>
            <a:r>
              <a:rPr lang="en-US" sz="5400" dirty="0">
                <a:solidFill>
                  <a:schemeClr val="tx1"/>
                </a:solidFill>
                <a:effectLst>
                  <a:outerShdw blurRad="38100" dist="38100" dir="2700000" algn="tl">
                    <a:srgbClr val="C0C0C0"/>
                  </a:outerShdw>
                </a:effectLst>
              </a:rPr>
              <a:t>SEALED WITH THE SPIRIT</a:t>
            </a:r>
            <a:endParaRPr lang="en-US" sz="6000" dirty="0">
              <a:solidFill>
                <a:schemeClr val="tx1"/>
              </a:solidFill>
              <a:effectLst>
                <a:outerShdw blurRad="38100" dist="38100" dir="2700000" algn="tl">
                  <a:srgbClr val="C0C0C0"/>
                </a:outerShdw>
              </a:effectLst>
            </a:endParaRPr>
          </a:p>
        </p:txBody>
      </p:sp>
      <p:sp>
        <p:nvSpPr>
          <p:cNvPr id="6148" name="Rectangle 4"/>
          <p:cNvSpPr>
            <a:spLocks noGrp="1" noChangeArrowheads="1"/>
          </p:cNvSpPr>
          <p:nvPr>
            <p:ph type="subTitle" idx="1"/>
          </p:nvPr>
        </p:nvSpPr>
        <p:spPr>
          <a:xfrm>
            <a:off x="381000" y="4495800"/>
            <a:ext cx="8305800" cy="2438400"/>
          </a:xfrm>
        </p:spPr>
        <p:txBody>
          <a:bodyPr/>
          <a:lstStyle/>
          <a:p>
            <a:pPr algn="ctr">
              <a:lnSpc>
                <a:spcPct val="90000"/>
              </a:lnSpc>
            </a:pPr>
            <a:r>
              <a:rPr lang="en-US" sz="2800" spc="-50" dirty="0"/>
              <a:t>“In Him you also trusted, after you heard the word of truth, the gospel of your salvation; in whom also, having believed, you were </a:t>
            </a:r>
            <a:r>
              <a:rPr lang="en-US" sz="2800" u="sng" spc="-50" dirty="0"/>
              <a:t>sealed with the Holy Spirit</a:t>
            </a:r>
            <a:r>
              <a:rPr lang="en-US" sz="2800" spc="-50" dirty="0"/>
              <a:t> of promise, who is the guarantee of our inheritance until the redemption of the purchased possession, to the praise of His glory” (EPH. 1:13, 14)</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p:cTn id="7" dur="500" fill="hold"/>
                                        <p:tgtEl>
                                          <p:spTgt spid="6148">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6148">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6148">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Defining “Sealed”</a:t>
            </a:r>
          </a:p>
        </p:txBody>
      </p:sp>
      <p:sp>
        <p:nvSpPr>
          <p:cNvPr id="16387" name="Rectangle 3"/>
          <p:cNvSpPr>
            <a:spLocks noGrp="1" noChangeArrowheads="1"/>
          </p:cNvSpPr>
          <p:nvPr>
            <p:ph type="body" idx="1"/>
          </p:nvPr>
        </p:nvSpPr>
        <p:spPr/>
        <p:txBody>
          <a:bodyPr/>
          <a:lstStyle/>
          <a:p>
            <a:r>
              <a:rPr lang="en-US"/>
              <a:t>Not a picture of patching or sealing up a hole</a:t>
            </a:r>
          </a:p>
          <a:p>
            <a:r>
              <a:rPr lang="en-US"/>
              <a:t>Is a picture of a “stamping” or “marking”</a:t>
            </a:r>
          </a:p>
          <a:p>
            <a:r>
              <a:rPr lang="en-US"/>
              <a:t>LET’S NOTE FIVE AREAS OF BEING BIBLICALLY “SEALED”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5 AREAS OF BIBLE “SEALING”</a:t>
            </a:r>
          </a:p>
        </p:txBody>
      </p:sp>
      <p:sp>
        <p:nvSpPr>
          <p:cNvPr id="17411" name="Rectangle 3"/>
          <p:cNvSpPr>
            <a:spLocks noGrp="1" noChangeArrowheads="1"/>
          </p:cNvSpPr>
          <p:nvPr>
            <p:ph type="body" idx="1"/>
          </p:nvPr>
        </p:nvSpPr>
        <p:spPr>
          <a:xfrm>
            <a:off x="762000" y="990600"/>
            <a:ext cx="3276600" cy="5486400"/>
          </a:xfrm>
        </p:spPr>
        <p:txBody>
          <a:bodyPr/>
          <a:lstStyle/>
          <a:p>
            <a:r>
              <a:rPr lang="en-US" b="1" dirty="0"/>
              <a:t>COMPLETION</a:t>
            </a:r>
          </a:p>
          <a:p>
            <a:pPr lvl="1"/>
            <a:r>
              <a:rPr lang="en-US" dirty="0" smtClean="0"/>
              <a:t>Signed and sealed</a:t>
            </a:r>
          </a:p>
          <a:p>
            <a:pPr lvl="1"/>
            <a:r>
              <a:rPr lang="en-US" dirty="0" smtClean="0"/>
              <a:t>In </a:t>
            </a:r>
            <a:r>
              <a:rPr lang="en-US" dirty="0"/>
              <a:t>C</a:t>
            </a:r>
            <a:r>
              <a:rPr lang="en-US" dirty="0" smtClean="0"/>
              <a:t>hrist the Spirit judges that we are complete (col. 2:10)</a:t>
            </a:r>
            <a:endParaRPr lang="en-US" dirty="0"/>
          </a:p>
        </p:txBody>
      </p:sp>
      <p:sp>
        <p:nvSpPr>
          <p:cNvPr id="17412" name="Text Box 4"/>
          <p:cNvSpPr txBox="1">
            <a:spLocks noChangeArrowheads="1"/>
          </p:cNvSpPr>
          <p:nvPr/>
        </p:nvSpPr>
        <p:spPr bwMode="auto">
          <a:xfrm>
            <a:off x="3962400" y="990600"/>
            <a:ext cx="5181600" cy="5427663"/>
          </a:xfrm>
          <a:prstGeom prst="rect">
            <a:avLst/>
          </a:prstGeom>
          <a:solidFill>
            <a:schemeClr val="bg1"/>
          </a:solidFill>
          <a:ln w="412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9  "So I bought the field from Hanamel, the son of my uncle who was in Anathoth, and weighed out to him the money—seventeen shekels of silver.</a:t>
            </a:r>
          </a:p>
          <a:p>
            <a:pPr>
              <a:spcBef>
                <a:spcPct val="50000"/>
              </a:spcBef>
            </a:pPr>
            <a:r>
              <a:rPr lang="en-US" sz="2400" b="1"/>
              <a:t>10  "And I signed the deed and sealed it, took witnesses, and weighed the money on the scales.</a:t>
            </a:r>
          </a:p>
          <a:p>
            <a:pPr>
              <a:spcBef>
                <a:spcPct val="50000"/>
              </a:spcBef>
            </a:pPr>
            <a:r>
              <a:rPr lang="en-US" sz="2400" b="1"/>
              <a:t>11  "So I took the purchase deed, both that which was sealed according to the law and custom, and that which was open</a:t>
            </a:r>
          </a:p>
          <a:p>
            <a:pPr algn="r">
              <a:spcBef>
                <a:spcPct val="50000"/>
              </a:spcBef>
            </a:pPr>
            <a:r>
              <a:rPr lang="en-US" sz="2400" b="1"/>
              <a:t>JEREMIAH 32:9-11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5 AREAS OF BIBLE “SEALING”</a:t>
            </a:r>
          </a:p>
        </p:txBody>
      </p:sp>
      <p:sp>
        <p:nvSpPr>
          <p:cNvPr id="18435" name="Rectangle 3"/>
          <p:cNvSpPr>
            <a:spLocks noGrp="1" noChangeArrowheads="1"/>
          </p:cNvSpPr>
          <p:nvPr>
            <p:ph type="body" idx="1"/>
          </p:nvPr>
        </p:nvSpPr>
        <p:spPr>
          <a:xfrm>
            <a:off x="762000" y="990600"/>
            <a:ext cx="4191000" cy="5486400"/>
          </a:xfrm>
        </p:spPr>
        <p:txBody>
          <a:bodyPr/>
          <a:lstStyle/>
          <a:p>
            <a:r>
              <a:rPr lang="en-US" sz="2800" dirty="0"/>
              <a:t>COMPLETION</a:t>
            </a:r>
          </a:p>
          <a:p>
            <a:r>
              <a:rPr lang="en-US" b="1" dirty="0"/>
              <a:t>AUTHENTICATION</a:t>
            </a:r>
          </a:p>
          <a:p>
            <a:pPr lvl="1"/>
            <a:r>
              <a:rPr lang="en-US" dirty="0" smtClean="0"/>
              <a:t>Jesus was genuinely the Son of God</a:t>
            </a:r>
          </a:p>
          <a:p>
            <a:pPr lvl="1"/>
            <a:r>
              <a:rPr lang="en-US" dirty="0" smtClean="0"/>
              <a:t>Example: a stamp on official transcripts (notarized)</a:t>
            </a:r>
          </a:p>
          <a:p>
            <a:pPr lvl="1"/>
            <a:endParaRPr lang="en-US" dirty="0"/>
          </a:p>
        </p:txBody>
      </p:sp>
      <p:sp>
        <p:nvSpPr>
          <p:cNvPr id="18436" name="Text Box 4"/>
          <p:cNvSpPr txBox="1">
            <a:spLocks noChangeArrowheads="1"/>
          </p:cNvSpPr>
          <p:nvPr/>
        </p:nvSpPr>
        <p:spPr bwMode="auto">
          <a:xfrm>
            <a:off x="5029200" y="990600"/>
            <a:ext cx="4114800" cy="4618038"/>
          </a:xfrm>
          <a:prstGeom prst="rect">
            <a:avLst/>
          </a:prstGeom>
          <a:solidFill>
            <a:schemeClr val="bg1"/>
          </a:solidFill>
          <a:ln w="412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 </a:t>
            </a:r>
            <a:r>
              <a:rPr lang="en-US" sz="2800" b="1"/>
              <a:t>"Do not labor for the food which perishes, but for the food which endures to everlasting life, which the Son of Man will give you, because God the Father has set His seal on Him."</a:t>
            </a:r>
          </a:p>
          <a:p>
            <a:pPr algn="r">
              <a:spcBef>
                <a:spcPct val="50000"/>
              </a:spcBef>
            </a:pPr>
            <a:r>
              <a:rPr lang="en-US" sz="2800" b="1"/>
              <a:t>JOHN 6:27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5 AREAS OF BIBLE “SEALING”</a:t>
            </a:r>
          </a:p>
        </p:txBody>
      </p:sp>
      <p:sp>
        <p:nvSpPr>
          <p:cNvPr id="38915" name="Rectangle 3"/>
          <p:cNvSpPr>
            <a:spLocks noGrp="1" noChangeArrowheads="1"/>
          </p:cNvSpPr>
          <p:nvPr>
            <p:ph type="body" idx="1"/>
          </p:nvPr>
        </p:nvSpPr>
        <p:spPr>
          <a:xfrm>
            <a:off x="762000" y="990600"/>
            <a:ext cx="4191000" cy="5486400"/>
          </a:xfrm>
        </p:spPr>
        <p:txBody>
          <a:bodyPr/>
          <a:lstStyle/>
          <a:p>
            <a:r>
              <a:rPr lang="en-US" sz="2800" dirty="0"/>
              <a:t>COMPLETION</a:t>
            </a:r>
          </a:p>
          <a:p>
            <a:r>
              <a:rPr lang="en-US" sz="2800" dirty="0"/>
              <a:t>AUTHENTICATION</a:t>
            </a:r>
          </a:p>
          <a:p>
            <a:r>
              <a:rPr lang="en-US" b="1" dirty="0"/>
              <a:t>APPROPRIATION</a:t>
            </a:r>
          </a:p>
          <a:p>
            <a:pPr lvl="1"/>
            <a:r>
              <a:rPr lang="en-US" dirty="0" smtClean="0"/>
              <a:t>Ownership</a:t>
            </a:r>
          </a:p>
          <a:p>
            <a:pPr lvl="1"/>
            <a:r>
              <a:rPr lang="en-US" dirty="0" smtClean="0"/>
              <a:t>Example: brandings</a:t>
            </a:r>
          </a:p>
          <a:p>
            <a:pPr lvl="1"/>
            <a:r>
              <a:rPr lang="en-US" dirty="0" smtClean="0"/>
              <a:t>We have been acquired by God through a price </a:t>
            </a:r>
            <a:br>
              <a:rPr lang="en-US" dirty="0" smtClean="0"/>
            </a:br>
            <a:r>
              <a:rPr lang="en-US" dirty="0" smtClean="0"/>
              <a:t>(1 Cor. 6:19, 20)</a:t>
            </a:r>
          </a:p>
          <a:p>
            <a:pPr lvl="1"/>
            <a:endParaRPr lang="en-US" dirty="0"/>
          </a:p>
        </p:txBody>
      </p:sp>
      <p:sp>
        <p:nvSpPr>
          <p:cNvPr id="38916" name="Text Box 4"/>
          <p:cNvSpPr txBox="1">
            <a:spLocks noChangeArrowheads="1"/>
          </p:cNvSpPr>
          <p:nvPr/>
        </p:nvSpPr>
        <p:spPr bwMode="auto">
          <a:xfrm>
            <a:off x="5029200" y="990600"/>
            <a:ext cx="4114800" cy="4618038"/>
          </a:xfrm>
          <a:prstGeom prst="rect">
            <a:avLst/>
          </a:prstGeom>
          <a:solidFill>
            <a:schemeClr val="bg1"/>
          </a:solidFill>
          <a:ln w="412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“They were commanded not to harm the grass of the earth, or any green thing, or any tree, but only those men who do not have the seal of God on their foreheads”</a:t>
            </a:r>
          </a:p>
          <a:p>
            <a:pPr>
              <a:spcBef>
                <a:spcPct val="50000"/>
              </a:spcBef>
            </a:pPr>
            <a:r>
              <a:rPr lang="en-US" sz="2800" b="1"/>
              <a:t>REVELATION 9:4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fltVal val="0"/>
                                          </p:val>
                                        </p:tav>
                                        <p:tav tm="100000">
                                          <p:val>
                                            <p:strVal val="#ppt_w"/>
                                          </p:val>
                                        </p:tav>
                                      </p:tavLst>
                                    </p:anim>
                                    <p:anim calcmode="lin" valueType="num">
                                      <p:cBhvr>
                                        <p:cTn id="8" dur="500" fill="hold"/>
                                        <p:tgtEl>
                                          <p:spTgt spid="38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5 AREAS OF BIBLE “SEALING”</a:t>
            </a:r>
          </a:p>
        </p:txBody>
      </p:sp>
      <p:sp>
        <p:nvSpPr>
          <p:cNvPr id="39939" name="Rectangle 3"/>
          <p:cNvSpPr>
            <a:spLocks noGrp="1" noChangeArrowheads="1"/>
          </p:cNvSpPr>
          <p:nvPr>
            <p:ph type="body" idx="1"/>
          </p:nvPr>
        </p:nvSpPr>
        <p:spPr>
          <a:xfrm>
            <a:off x="762000" y="990600"/>
            <a:ext cx="4419600" cy="5867400"/>
          </a:xfrm>
        </p:spPr>
        <p:txBody>
          <a:bodyPr/>
          <a:lstStyle/>
          <a:p>
            <a:pPr>
              <a:lnSpc>
                <a:spcPct val="90000"/>
              </a:lnSpc>
            </a:pPr>
            <a:r>
              <a:rPr lang="en-US" sz="2800" dirty="0"/>
              <a:t>COMPLETION</a:t>
            </a:r>
          </a:p>
          <a:p>
            <a:pPr>
              <a:lnSpc>
                <a:spcPct val="90000"/>
              </a:lnSpc>
            </a:pPr>
            <a:r>
              <a:rPr lang="en-US" sz="2800" dirty="0"/>
              <a:t>AUTHENTICATION</a:t>
            </a:r>
          </a:p>
          <a:p>
            <a:pPr>
              <a:lnSpc>
                <a:spcPct val="90000"/>
              </a:lnSpc>
            </a:pPr>
            <a:r>
              <a:rPr lang="en-US" sz="2800" dirty="0"/>
              <a:t>APPROPRIATION</a:t>
            </a:r>
          </a:p>
          <a:p>
            <a:pPr>
              <a:lnSpc>
                <a:spcPct val="90000"/>
              </a:lnSpc>
            </a:pPr>
            <a:r>
              <a:rPr lang="en-US" b="1" dirty="0"/>
              <a:t>SECURITY</a:t>
            </a:r>
          </a:p>
          <a:p>
            <a:pPr lvl="1">
              <a:lnSpc>
                <a:spcPct val="90000"/>
              </a:lnSpc>
            </a:pPr>
            <a:r>
              <a:rPr lang="en-US" dirty="0"/>
              <a:t>EX: </a:t>
            </a:r>
            <a:r>
              <a:rPr lang="en-US" dirty="0" err="1"/>
              <a:t>F.D.A</a:t>
            </a:r>
            <a:r>
              <a:rPr lang="en-US" dirty="0"/>
              <a:t> </a:t>
            </a:r>
            <a:r>
              <a:rPr lang="en-US" dirty="0" smtClean="0"/>
              <a:t>Tested</a:t>
            </a:r>
          </a:p>
          <a:p>
            <a:pPr lvl="1">
              <a:lnSpc>
                <a:spcPct val="90000"/>
              </a:lnSpc>
            </a:pPr>
            <a:r>
              <a:rPr lang="en-US" dirty="0" smtClean="0"/>
              <a:t>No one can make </a:t>
            </a:r>
            <a:r>
              <a:rPr lang="en-US" dirty="0"/>
              <a:t>G</a:t>
            </a:r>
            <a:r>
              <a:rPr lang="en-US" dirty="0" smtClean="0"/>
              <a:t>od forget those who are in </a:t>
            </a:r>
            <a:r>
              <a:rPr lang="en-US" dirty="0"/>
              <a:t>C</a:t>
            </a:r>
            <a:r>
              <a:rPr lang="en-US" dirty="0" smtClean="0"/>
              <a:t>hrist!</a:t>
            </a:r>
          </a:p>
          <a:p>
            <a:pPr lvl="1">
              <a:lnSpc>
                <a:spcPct val="90000"/>
              </a:lnSpc>
            </a:pPr>
            <a:r>
              <a:rPr lang="en-US" dirty="0" smtClean="0"/>
              <a:t>We must be resolved to walk away from sin to maintain that seal</a:t>
            </a:r>
            <a:endParaRPr lang="en-US" dirty="0"/>
          </a:p>
        </p:txBody>
      </p:sp>
      <p:sp>
        <p:nvSpPr>
          <p:cNvPr id="39940" name="Text Box 4"/>
          <p:cNvSpPr txBox="1">
            <a:spLocks noChangeArrowheads="1"/>
          </p:cNvSpPr>
          <p:nvPr/>
        </p:nvSpPr>
        <p:spPr bwMode="auto">
          <a:xfrm>
            <a:off x="5257800" y="990600"/>
            <a:ext cx="3886200" cy="4618038"/>
          </a:xfrm>
          <a:prstGeom prst="rect">
            <a:avLst/>
          </a:prstGeom>
          <a:solidFill>
            <a:schemeClr val="bg1"/>
          </a:solidFill>
          <a:ln w="412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t>Nevertheless the solid foundation of God stands, having this seal: "The Lord knows those who are His," and, "Let everyone who names the name of Christ depart from </a:t>
            </a:r>
            <a:r>
              <a:rPr lang="en-US" sz="2800" b="1" dirty="0" smtClean="0"/>
              <a:t>iniquity"</a:t>
            </a:r>
            <a:endParaRPr lang="en-US" sz="2800" b="1" dirty="0"/>
          </a:p>
          <a:p>
            <a:pPr>
              <a:spcBef>
                <a:spcPct val="50000"/>
              </a:spcBef>
            </a:pPr>
            <a:r>
              <a:rPr lang="en-US" sz="2800" b="1" dirty="0"/>
              <a:t>2 TIMOTHY 2:19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P spid="399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5 AREAS OF BIBLE “SEALING”</a:t>
            </a:r>
          </a:p>
        </p:txBody>
      </p:sp>
      <p:sp>
        <p:nvSpPr>
          <p:cNvPr id="41987" name="Rectangle 3"/>
          <p:cNvSpPr>
            <a:spLocks noGrp="1" noChangeArrowheads="1"/>
          </p:cNvSpPr>
          <p:nvPr>
            <p:ph type="body" idx="1"/>
          </p:nvPr>
        </p:nvSpPr>
        <p:spPr>
          <a:xfrm>
            <a:off x="762000" y="990600"/>
            <a:ext cx="4191000" cy="5867400"/>
          </a:xfrm>
        </p:spPr>
        <p:txBody>
          <a:bodyPr/>
          <a:lstStyle/>
          <a:p>
            <a:r>
              <a:rPr lang="en-US" sz="2800"/>
              <a:t>COMPLETION</a:t>
            </a:r>
          </a:p>
          <a:p>
            <a:r>
              <a:rPr lang="en-US" sz="2800"/>
              <a:t>AUTHENTICATION</a:t>
            </a:r>
          </a:p>
          <a:p>
            <a:r>
              <a:rPr lang="en-US" sz="2800"/>
              <a:t>APPROPRIATION</a:t>
            </a:r>
          </a:p>
          <a:p>
            <a:r>
              <a:rPr lang="en-US" sz="2800"/>
              <a:t>SECURITY</a:t>
            </a:r>
          </a:p>
          <a:p>
            <a:r>
              <a:rPr lang="en-US" b="1"/>
              <a:t>CONFIRMATION</a:t>
            </a:r>
          </a:p>
          <a:p>
            <a:pPr lvl="1"/>
            <a:r>
              <a:rPr lang="en-US"/>
              <a:t>Confirmation of a standard (i.e., Washington Apple)</a:t>
            </a:r>
          </a:p>
          <a:p>
            <a:pPr lvl="1"/>
            <a:r>
              <a:rPr lang="en-US"/>
              <a:t>Spirit confirms that we are children of God (Rom. 8:12-17)</a:t>
            </a:r>
          </a:p>
        </p:txBody>
      </p:sp>
      <p:sp>
        <p:nvSpPr>
          <p:cNvPr id="41988" name="Text Box 4"/>
          <p:cNvSpPr txBox="1">
            <a:spLocks noChangeArrowheads="1"/>
          </p:cNvSpPr>
          <p:nvPr/>
        </p:nvSpPr>
        <p:spPr bwMode="auto">
          <a:xfrm>
            <a:off x="5029200" y="990600"/>
            <a:ext cx="4114800" cy="4252913"/>
          </a:xfrm>
          <a:prstGeom prst="rect">
            <a:avLst/>
          </a:prstGeom>
          <a:solidFill>
            <a:schemeClr val="bg1"/>
          </a:solidFill>
          <a:ln w="412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t>“He who has received His testimony has certified [lit. sealed] that God is true.”</a:t>
            </a:r>
          </a:p>
          <a:p>
            <a:pPr algn="r">
              <a:spcBef>
                <a:spcPct val="50000"/>
              </a:spcBef>
            </a:pPr>
            <a:r>
              <a:rPr lang="en-US" sz="3600" b="1"/>
              <a:t>JOHN 3:33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P spid="4198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9" name="Rectangle 9"/>
          <p:cNvSpPr>
            <a:spLocks noChangeArrowheads="1"/>
          </p:cNvSpPr>
          <p:nvPr/>
        </p:nvSpPr>
        <p:spPr bwMode="auto">
          <a:xfrm>
            <a:off x="5486400" y="0"/>
            <a:ext cx="3657600" cy="6858000"/>
          </a:xfrm>
          <a:prstGeom prst="rect">
            <a:avLst/>
          </a:prstGeom>
          <a:solidFill>
            <a:schemeClr val="accent5">
              <a:lumMod val="25000"/>
            </a:schemeClr>
          </a:solidFill>
          <a:ln w="41275">
            <a:solidFill>
              <a:schemeClr val="tx1"/>
            </a:solidFill>
            <a:miter lim="800000"/>
            <a:headEnd/>
            <a:tailEnd/>
          </a:ln>
          <a:effectLst/>
        </p:spPr>
        <p:txBody>
          <a:bodyPr wrap="none" anchor="ctr">
            <a:spAutoFit/>
          </a:bodyPr>
          <a:lstStyle/>
          <a:p>
            <a:endParaRPr lang="en-US"/>
          </a:p>
        </p:txBody>
      </p:sp>
      <p:sp>
        <p:nvSpPr>
          <p:cNvPr id="20484" name="Text Box 4"/>
          <p:cNvSpPr txBox="1">
            <a:spLocks noChangeArrowheads="1"/>
          </p:cNvSpPr>
          <p:nvPr/>
        </p:nvSpPr>
        <p:spPr bwMode="auto">
          <a:xfrm>
            <a:off x="0" y="838200"/>
            <a:ext cx="54864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800" b="1" dirty="0"/>
              <a:t>14  For as many as are led by the Spirit of God, these are sons of God.</a:t>
            </a:r>
          </a:p>
          <a:p>
            <a:pPr algn="r"/>
            <a:r>
              <a:rPr lang="en-US" sz="2800" b="1" dirty="0"/>
              <a:t>15  For you did not receive the spirit of bondage again to fear, but you received the Spirit of adoption by whom we cry out, "Abba, Father."</a:t>
            </a:r>
          </a:p>
          <a:p>
            <a:pPr algn="r"/>
            <a:r>
              <a:rPr lang="en-US" sz="2800" b="1" dirty="0"/>
              <a:t>16  The Spirit Himself bears witness with our spirit that we are children of God,</a:t>
            </a:r>
          </a:p>
          <a:p>
            <a:pPr algn="r"/>
            <a:r>
              <a:rPr lang="en-US" sz="2800" b="1" dirty="0" smtClean="0"/>
              <a:t>17  </a:t>
            </a:r>
            <a:r>
              <a:rPr lang="en-US" sz="2800" b="1" dirty="0"/>
              <a:t>and if children, then heirs—heirs of God and joint heirs with Christ. . .</a:t>
            </a:r>
          </a:p>
        </p:txBody>
      </p:sp>
      <p:sp>
        <p:nvSpPr>
          <p:cNvPr id="20486" name="Text Box 6"/>
          <p:cNvSpPr txBox="1">
            <a:spLocks noChangeArrowheads="1"/>
          </p:cNvSpPr>
          <p:nvPr/>
        </p:nvSpPr>
        <p:spPr bwMode="auto">
          <a:xfrm>
            <a:off x="768350" y="71438"/>
            <a:ext cx="340201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b="1"/>
              <a:t>ROMANS 8</a:t>
            </a:r>
          </a:p>
        </p:txBody>
      </p:sp>
      <p:sp>
        <p:nvSpPr>
          <p:cNvPr id="20487" name="Text Box 7"/>
          <p:cNvSpPr txBox="1">
            <a:spLocks noChangeArrowheads="1"/>
          </p:cNvSpPr>
          <p:nvPr/>
        </p:nvSpPr>
        <p:spPr bwMode="auto">
          <a:xfrm>
            <a:off x="5741988" y="76200"/>
            <a:ext cx="30353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b="1">
                <a:solidFill>
                  <a:srgbClr val="FFFFFF"/>
                </a:solidFill>
              </a:rPr>
              <a:t>1 JN. 3:10</a:t>
            </a:r>
          </a:p>
        </p:txBody>
      </p:sp>
      <p:sp>
        <p:nvSpPr>
          <p:cNvPr id="20488" name="Text Box 8"/>
          <p:cNvSpPr txBox="1">
            <a:spLocks noChangeArrowheads="1"/>
          </p:cNvSpPr>
          <p:nvPr/>
        </p:nvSpPr>
        <p:spPr bwMode="auto">
          <a:xfrm>
            <a:off x="5562600" y="990600"/>
            <a:ext cx="35814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FFFFFF"/>
                </a:solidFill>
              </a:rPr>
              <a:t> In this the children of God and the children of the devil are manifest: Whoever does not practice righteousness is not of God, nor is he who does not love his brother.</a:t>
            </a:r>
          </a:p>
        </p:txBody>
      </p:sp>
      <p:sp>
        <p:nvSpPr>
          <p:cNvPr id="20490" name="Line 10"/>
          <p:cNvSpPr>
            <a:spLocks noChangeShapeType="1"/>
          </p:cNvSpPr>
          <p:nvPr/>
        </p:nvSpPr>
        <p:spPr bwMode="auto">
          <a:xfrm flipH="1">
            <a:off x="5715000" y="3429000"/>
            <a:ext cx="1600200" cy="0"/>
          </a:xfrm>
          <a:prstGeom prst="line">
            <a:avLst/>
          </a:prstGeom>
          <a:noFill/>
          <a:ln w="412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91" name="Line 11"/>
          <p:cNvSpPr>
            <a:spLocks noChangeShapeType="1"/>
          </p:cNvSpPr>
          <p:nvPr/>
        </p:nvSpPr>
        <p:spPr bwMode="auto">
          <a:xfrm>
            <a:off x="3886200" y="1752600"/>
            <a:ext cx="1524000" cy="0"/>
          </a:xfrm>
          <a:prstGeom prst="line">
            <a:avLst/>
          </a:prstGeom>
          <a:noFill/>
          <a:ln w="412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92" name="Line 12"/>
          <p:cNvSpPr>
            <a:spLocks noChangeShapeType="1"/>
          </p:cNvSpPr>
          <p:nvPr/>
        </p:nvSpPr>
        <p:spPr bwMode="auto">
          <a:xfrm>
            <a:off x="3276600" y="2133600"/>
            <a:ext cx="2057400" cy="0"/>
          </a:xfrm>
          <a:prstGeom prst="line">
            <a:avLst/>
          </a:prstGeom>
          <a:noFill/>
          <a:ln w="412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93" name="Line 13"/>
          <p:cNvSpPr>
            <a:spLocks noChangeShapeType="1"/>
          </p:cNvSpPr>
          <p:nvPr/>
        </p:nvSpPr>
        <p:spPr bwMode="auto">
          <a:xfrm>
            <a:off x="2667000" y="5562600"/>
            <a:ext cx="2590800" cy="0"/>
          </a:xfrm>
          <a:prstGeom prst="line">
            <a:avLst/>
          </a:prstGeom>
          <a:noFill/>
          <a:ln w="412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95" name="Rectangle 15"/>
          <p:cNvSpPr>
            <a:spLocks noChangeArrowheads="1"/>
          </p:cNvSpPr>
          <p:nvPr/>
        </p:nvSpPr>
        <p:spPr bwMode="auto">
          <a:xfrm>
            <a:off x="5622925" y="1524000"/>
            <a:ext cx="3048000" cy="533400"/>
          </a:xfrm>
          <a:prstGeom prst="rect">
            <a:avLst/>
          </a:prstGeom>
          <a:noFill/>
          <a:ln w="41275">
            <a:solidFill>
              <a:schemeClr val="bg1"/>
            </a:solidFill>
            <a:miter lim="800000"/>
            <a:headEnd/>
            <a:tailEnd/>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alpha val="39999"/>
                  </a:schemeClr>
                </a:solidFill>
              </a14:hiddenFill>
            </a:ext>
          </a:extLst>
        </p:spPr>
        <p:txBody>
          <a:bodyPr wrap="none"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 calcmode="lin" valueType="num">
                                      <p:cBhvr>
                                        <p:cTn id="7" dur="1000" fill="hold"/>
                                        <p:tgtEl>
                                          <p:spTgt spid="20491"/>
                                        </p:tgtEl>
                                        <p:attrNameLst>
                                          <p:attrName>ppt_w</p:attrName>
                                        </p:attrNameLst>
                                      </p:cBhvr>
                                      <p:tavLst>
                                        <p:tav tm="0">
                                          <p:val>
                                            <p:strVal val="#ppt_w+.3"/>
                                          </p:val>
                                        </p:tav>
                                        <p:tav tm="100000">
                                          <p:val>
                                            <p:strVal val="#ppt_w"/>
                                          </p:val>
                                        </p:tav>
                                      </p:tavLst>
                                    </p:anim>
                                    <p:anim calcmode="lin" valueType="num">
                                      <p:cBhvr>
                                        <p:cTn id="8" dur="1000" fill="hold"/>
                                        <p:tgtEl>
                                          <p:spTgt spid="20491"/>
                                        </p:tgtEl>
                                        <p:attrNameLst>
                                          <p:attrName>ppt_h</p:attrName>
                                        </p:attrNameLst>
                                      </p:cBhvr>
                                      <p:tavLst>
                                        <p:tav tm="0">
                                          <p:val>
                                            <p:strVal val="#ppt_h"/>
                                          </p:val>
                                        </p:tav>
                                        <p:tav tm="100000">
                                          <p:val>
                                            <p:strVal val="#ppt_h"/>
                                          </p:val>
                                        </p:tav>
                                      </p:tavLst>
                                    </p:anim>
                                    <p:animEffect transition="in" filter="fade">
                                      <p:cBhvr>
                                        <p:cTn id="9" dur="1000"/>
                                        <p:tgtEl>
                                          <p:spTgt spid="2049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0492"/>
                                        </p:tgtEl>
                                        <p:attrNameLst>
                                          <p:attrName>style.visibility</p:attrName>
                                        </p:attrNameLst>
                                      </p:cBhvr>
                                      <p:to>
                                        <p:strVal val="visible"/>
                                      </p:to>
                                    </p:set>
                                    <p:anim calcmode="lin" valueType="num">
                                      <p:cBhvr>
                                        <p:cTn id="12" dur="1000" fill="hold"/>
                                        <p:tgtEl>
                                          <p:spTgt spid="20492"/>
                                        </p:tgtEl>
                                        <p:attrNameLst>
                                          <p:attrName>ppt_w</p:attrName>
                                        </p:attrNameLst>
                                      </p:cBhvr>
                                      <p:tavLst>
                                        <p:tav tm="0">
                                          <p:val>
                                            <p:strVal val="#ppt_w+.3"/>
                                          </p:val>
                                        </p:tav>
                                        <p:tav tm="100000">
                                          <p:val>
                                            <p:strVal val="#ppt_w"/>
                                          </p:val>
                                        </p:tav>
                                      </p:tavLst>
                                    </p:anim>
                                    <p:anim calcmode="lin" valueType="num">
                                      <p:cBhvr>
                                        <p:cTn id="13" dur="1000" fill="hold"/>
                                        <p:tgtEl>
                                          <p:spTgt spid="20492"/>
                                        </p:tgtEl>
                                        <p:attrNameLst>
                                          <p:attrName>ppt_h</p:attrName>
                                        </p:attrNameLst>
                                      </p:cBhvr>
                                      <p:tavLst>
                                        <p:tav tm="0">
                                          <p:val>
                                            <p:strVal val="#ppt_h"/>
                                          </p:val>
                                        </p:tav>
                                        <p:tav tm="100000">
                                          <p:val>
                                            <p:strVal val="#ppt_h"/>
                                          </p:val>
                                        </p:tav>
                                      </p:tavLst>
                                    </p:anim>
                                    <p:animEffect transition="in" filter="fade">
                                      <p:cBhvr>
                                        <p:cTn id="14" dur="1000"/>
                                        <p:tgtEl>
                                          <p:spTgt spid="2049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0493"/>
                                        </p:tgtEl>
                                        <p:attrNameLst>
                                          <p:attrName>style.visibility</p:attrName>
                                        </p:attrNameLst>
                                      </p:cBhvr>
                                      <p:to>
                                        <p:strVal val="visible"/>
                                      </p:to>
                                    </p:set>
                                    <p:anim calcmode="lin" valueType="num">
                                      <p:cBhvr>
                                        <p:cTn id="17" dur="1000" fill="hold"/>
                                        <p:tgtEl>
                                          <p:spTgt spid="20493"/>
                                        </p:tgtEl>
                                        <p:attrNameLst>
                                          <p:attrName>ppt_w</p:attrName>
                                        </p:attrNameLst>
                                      </p:cBhvr>
                                      <p:tavLst>
                                        <p:tav tm="0">
                                          <p:val>
                                            <p:strVal val="#ppt_w+.3"/>
                                          </p:val>
                                        </p:tav>
                                        <p:tav tm="100000">
                                          <p:val>
                                            <p:strVal val="#ppt_w"/>
                                          </p:val>
                                        </p:tav>
                                      </p:tavLst>
                                    </p:anim>
                                    <p:anim calcmode="lin" valueType="num">
                                      <p:cBhvr>
                                        <p:cTn id="18" dur="1000" fill="hold"/>
                                        <p:tgtEl>
                                          <p:spTgt spid="20493"/>
                                        </p:tgtEl>
                                        <p:attrNameLst>
                                          <p:attrName>ppt_h</p:attrName>
                                        </p:attrNameLst>
                                      </p:cBhvr>
                                      <p:tavLst>
                                        <p:tav tm="0">
                                          <p:val>
                                            <p:strVal val="#ppt_h"/>
                                          </p:val>
                                        </p:tav>
                                        <p:tav tm="100000">
                                          <p:val>
                                            <p:strVal val="#ppt_h"/>
                                          </p:val>
                                        </p:tav>
                                      </p:tavLst>
                                    </p:anim>
                                    <p:animEffect transition="in" filter="fade">
                                      <p:cBhvr>
                                        <p:cTn id="19" dur="1000"/>
                                        <p:tgtEl>
                                          <p:spTgt spid="204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20495"/>
                                        </p:tgtEl>
                                        <p:attrNameLst>
                                          <p:attrName>style.visibility</p:attrName>
                                        </p:attrNameLst>
                                      </p:cBhvr>
                                      <p:to>
                                        <p:strVal val="visible"/>
                                      </p:to>
                                    </p:set>
                                    <p:anim calcmode="lin" valueType="num">
                                      <p:cBhvr>
                                        <p:cTn id="24" dur="1000" fill="hold"/>
                                        <p:tgtEl>
                                          <p:spTgt spid="20495"/>
                                        </p:tgtEl>
                                        <p:attrNameLst>
                                          <p:attrName>ppt_w</p:attrName>
                                        </p:attrNameLst>
                                      </p:cBhvr>
                                      <p:tavLst>
                                        <p:tav tm="0">
                                          <p:val>
                                            <p:strVal val="#ppt_w*2.5"/>
                                          </p:val>
                                        </p:tav>
                                        <p:tav tm="100000">
                                          <p:val>
                                            <p:strVal val="#ppt_w"/>
                                          </p:val>
                                        </p:tav>
                                      </p:tavLst>
                                    </p:anim>
                                    <p:anim calcmode="lin" valueType="num">
                                      <p:cBhvr>
                                        <p:cTn id="25" dur="1000" fill="hold"/>
                                        <p:tgtEl>
                                          <p:spTgt spid="20495"/>
                                        </p:tgtEl>
                                        <p:attrNameLst>
                                          <p:attrName>ppt_h</p:attrName>
                                        </p:attrNameLst>
                                      </p:cBhvr>
                                      <p:tavLst>
                                        <p:tav tm="0">
                                          <p:val>
                                            <p:strVal val="#ppt_h*0.01"/>
                                          </p:val>
                                        </p:tav>
                                        <p:tav tm="100000">
                                          <p:val>
                                            <p:strVal val="#ppt_h"/>
                                          </p:val>
                                        </p:tav>
                                      </p:tavLst>
                                    </p:anim>
                                    <p:anim calcmode="lin" valueType="num">
                                      <p:cBhvr>
                                        <p:cTn id="26" dur="1000" fill="hold"/>
                                        <p:tgtEl>
                                          <p:spTgt spid="20495"/>
                                        </p:tgtEl>
                                        <p:attrNameLst>
                                          <p:attrName>ppt_x</p:attrName>
                                        </p:attrNameLst>
                                      </p:cBhvr>
                                      <p:tavLst>
                                        <p:tav tm="0">
                                          <p:val>
                                            <p:strVal val="#ppt_x"/>
                                          </p:val>
                                        </p:tav>
                                        <p:tav tm="100000">
                                          <p:val>
                                            <p:strVal val="#ppt_x"/>
                                          </p:val>
                                        </p:tav>
                                      </p:tavLst>
                                    </p:anim>
                                    <p:anim calcmode="lin" valueType="num">
                                      <p:cBhvr>
                                        <p:cTn id="27" dur="1000" fill="hold"/>
                                        <p:tgtEl>
                                          <p:spTgt spid="20495"/>
                                        </p:tgtEl>
                                        <p:attrNameLst>
                                          <p:attrName>ppt_y</p:attrName>
                                        </p:attrNameLst>
                                      </p:cBhvr>
                                      <p:tavLst>
                                        <p:tav tm="0">
                                          <p:val>
                                            <p:strVal val="#ppt_h+1"/>
                                          </p:val>
                                        </p:tav>
                                        <p:tav tm="100000">
                                          <p:val>
                                            <p:strVal val="#ppt_y"/>
                                          </p:val>
                                        </p:tav>
                                      </p:tavLst>
                                    </p:anim>
                                    <p:animEffect transition="in" filter="fade">
                                      <p:cBhvr>
                                        <p:cTn id="28" dur="1000"/>
                                        <p:tgtEl>
                                          <p:spTgt spid="204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20490"/>
                                        </p:tgtEl>
                                        <p:attrNameLst>
                                          <p:attrName>style.visibility</p:attrName>
                                        </p:attrNameLst>
                                      </p:cBhvr>
                                      <p:to>
                                        <p:strVal val="visible"/>
                                      </p:to>
                                    </p:set>
                                    <p:anim calcmode="lin" valueType="num">
                                      <p:cBhvr>
                                        <p:cTn id="33" dur="1000" fill="hold"/>
                                        <p:tgtEl>
                                          <p:spTgt spid="20490"/>
                                        </p:tgtEl>
                                        <p:attrNameLst>
                                          <p:attrName>ppt_w</p:attrName>
                                        </p:attrNameLst>
                                      </p:cBhvr>
                                      <p:tavLst>
                                        <p:tav tm="0">
                                          <p:val>
                                            <p:strVal val="#ppt_w+.3"/>
                                          </p:val>
                                        </p:tav>
                                        <p:tav tm="100000">
                                          <p:val>
                                            <p:strVal val="#ppt_w"/>
                                          </p:val>
                                        </p:tav>
                                      </p:tavLst>
                                    </p:anim>
                                    <p:anim calcmode="lin" valueType="num">
                                      <p:cBhvr>
                                        <p:cTn id="34" dur="1000" fill="hold"/>
                                        <p:tgtEl>
                                          <p:spTgt spid="20490"/>
                                        </p:tgtEl>
                                        <p:attrNameLst>
                                          <p:attrName>ppt_h</p:attrName>
                                        </p:attrNameLst>
                                      </p:cBhvr>
                                      <p:tavLst>
                                        <p:tav tm="0">
                                          <p:val>
                                            <p:strVal val="#ppt_h"/>
                                          </p:val>
                                        </p:tav>
                                        <p:tav tm="100000">
                                          <p:val>
                                            <p:strVal val="#ppt_h"/>
                                          </p:val>
                                        </p:tav>
                                      </p:tavLst>
                                    </p:anim>
                                    <p:animEffect transition="in" filter="fade">
                                      <p:cBhvr>
                                        <p:cTn id="35" dur="10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20491" grpId="0" animBg="1"/>
      <p:bldP spid="20492" grpId="0" animBg="1"/>
      <p:bldP spid="20493" grpId="0" animBg="1"/>
      <p:bldP spid="2049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486400" y="0"/>
            <a:ext cx="3657600" cy="6858000"/>
          </a:xfrm>
          <a:prstGeom prst="rect">
            <a:avLst/>
          </a:prstGeom>
          <a:solidFill>
            <a:schemeClr val="accent5">
              <a:lumMod val="25000"/>
            </a:schemeClr>
          </a:solidFill>
          <a:ln w="41275">
            <a:solidFill>
              <a:schemeClr val="tx1"/>
            </a:solidFill>
            <a:miter lim="800000"/>
            <a:headEnd/>
            <a:tailEnd/>
          </a:ln>
          <a:effectLst/>
        </p:spPr>
        <p:txBody>
          <a:bodyPr wrap="none" anchor="ctr">
            <a:spAutoFit/>
          </a:bodyPr>
          <a:lstStyle/>
          <a:p>
            <a:endParaRPr lang="en-US"/>
          </a:p>
        </p:txBody>
      </p:sp>
      <p:sp>
        <p:nvSpPr>
          <p:cNvPr id="35843" name="Text Box 3"/>
          <p:cNvSpPr txBox="1">
            <a:spLocks noChangeArrowheads="1"/>
          </p:cNvSpPr>
          <p:nvPr/>
        </p:nvSpPr>
        <p:spPr bwMode="auto">
          <a:xfrm>
            <a:off x="0" y="838200"/>
            <a:ext cx="54864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800" b="1" dirty="0"/>
              <a:t>14  For as many as are led by the Spirit of God, these are sons of God.</a:t>
            </a:r>
          </a:p>
          <a:p>
            <a:pPr algn="r"/>
            <a:r>
              <a:rPr lang="en-US" sz="2800" b="1" dirty="0"/>
              <a:t>15  For you did not receive the spirit of bondage again to fear, but you received the Spirit of adoption by whom we cry out, "Abba, Father."</a:t>
            </a:r>
          </a:p>
          <a:p>
            <a:pPr algn="r"/>
            <a:r>
              <a:rPr lang="en-US" sz="2800" b="1" dirty="0"/>
              <a:t>16  The Spirit Himself bears witness with our spirit that we are children of God,</a:t>
            </a:r>
          </a:p>
          <a:p>
            <a:pPr algn="r"/>
            <a:r>
              <a:rPr lang="en-US" sz="2800" b="1" dirty="0" smtClean="0"/>
              <a:t>17  </a:t>
            </a:r>
            <a:r>
              <a:rPr lang="en-US" sz="2800" b="1" dirty="0"/>
              <a:t>and if children, then heirs—heirs of God and joint heirs with Christ. . .</a:t>
            </a:r>
          </a:p>
        </p:txBody>
      </p:sp>
      <p:sp>
        <p:nvSpPr>
          <p:cNvPr id="35844" name="Text Box 4"/>
          <p:cNvSpPr txBox="1">
            <a:spLocks noChangeArrowheads="1"/>
          </p:cNvSpPr>
          <p:nvPr/>
        </p:nvSpPr>
        <p:spPr bwMode="auto">
          <a:xfrm>
            <a:off x="768350" y="71438"/>
            <a:ext cx="340201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b="1"/>
              <a:t>ROMANS 8</a:t>
            </a:r>
          </a:p>
        </p:txBody>
      </p:sp>
      <p:sp>
        <p:nvSpPr>
          <p:cNvPr id="35845" name="Text Box 5"/>
          <p:cNvSpPr txBox="1">
            <a:spLocks noChangeArrowheads="1"/>
          </p:cNvSpPr>
          <p:nvPr/>
        </p:nvSpPr>
        <p:spPr bwMode="auto">
          <a:xfrm>
            <a:off x="5741988" y="76200"/>
            <a:ext cx="30353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b="1">
                <a:solidFill>
                  <a:srgbClr val="FFFFFF"/>
                </a:solidFill>
              </a:rPr>
              <a:t>1 JN. 3:24</a:t>
            </a:r>
          </a:p>
        </p:txBody>
      </p:sp>
      <p:sp>
        <p:nvSpPr>
          <p:cNvPr id="35846" name="Text Box 6"/>
          <p:cNvSpPr txBox="1">
            <a:spLocks noChangeArrowheads="1"/>
          </p:cNvSpPr>
          <p:nvPr/>
        </p:nvSpPr>
        <p:spPr bwMode="auto">
          <a:xfrm>
            <a:off x="5562600" y="990600"/>
            <a:ext cx="35814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FFFFFF"/>
                </a:solidFill>
              </a:rPr>
              <a:t>Now he who keeps His commandments abides in Him, and He in him. And by this we know that He abides in us, by the Spirit whom He has given us.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013" name="Oval 5"/>
          <p:cNvSpPr>
            <a:spLocks noChangeArrowheads="1"/>
          </p:cNvSpPr>
          <p:nvPr/>
        </p:nvSpPr>
        <p:spPr bwMode="auto">
          <a:xfrm>
            <a:off x="304800" y="381000"/>
            <a:ext cx="8077200" cy="6096000"/>
          </a:xfrm>
          <a:prstGeom prst="ellipse">
            <a:avLst/>
          </a:prstGeom>
          <a:solidFill>
            <a:schemeClr val="accent1"/>
          </a:solidFill>
          <a:ln w="41275">
            <a:round/>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lgn="ctr"/>
            <a:endParaRPr lang="en-US"/>
          </a:p>
        </p:txBody>
      </p:sp>
      <p:sp>
        <p:nvSpPr>
          <p:cNvPr id="43015" name="Text Box 7"/>
          <p:cNvSpPr txBox="1">
            <a:spLocks noChangeArrowheads="1"/>
          </p:cNvSpPr>
          <p:nvPr/>
        </p:nvSpPr>
        <p:spPr bwMode="auto">
          <a:xfrm>
            <a:off x="1889125" y="2911475"/>
            <a:ext cx="1830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FFFF"/>
                </a:solidFill>
              </a:rPr>
              <a:t>complete</a:t>
            </a:r>
          </a:p>
        </p:txBody>
      </p:sp>
      <p:sp>
        <p:nvSpPr>
          <p:cNvPr id="43016" name="Text Box 8"/>
          <p:cNvSpPr txBox="1">
            <a:spLocks noChangeArrowheads="1"/>
          </p:cNvSpPr>
          <p:nvPr/>
        </p:nvSpPr>
        <p:spPr bwMode="auto">
          <a:xfrm>
            <a:off x="1892300" y="4830763"/>
            <a:ext cx="1830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FFFF"/>
                </a:solidFill>
              </a:rPr>
              <a:t>authentic</a:t>
            </a:r>
          </a:p>
        </p:txBody>
      </p:sp>
      <p:sp>
        <p:nvSpPr>
          <p:cNvPr id="43017" name="Text Box 9"/>
          <p:cNvSpPr txBox="1">
            <a:spLocks noChangeArrowheads="1"/>
          </p:cNvSpPr>
          <p:nvPr/>
        </p:nvSpPr>
        <p:spPr bwMode="auto">
          <a:xfrm>
            <a:off x="4800600" y="838200"/>
            <a:ext cx="1423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FFFF"/>
                </a:solidFill>
              </a:rPr>
              <a:t>bought</a:t>
            </a:r>
          </a:p>
        </p:txBody>
      </p:sp>
      <p:pic>
        <p:nvPicPr>
          <p:cNvPr id="43012" name="Picture 4" descr="sta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0826">
            <a:off x="3581400" y="1143000"/>
            <a:ext cx="4572000" cy="3668713"/>
          </a:xfrm>
          <a:prstGeom prst="rect">
            <a:avLst/>
          </a:prstGeom>
          <a:noFill/>
          <a:extLst>
            <a:ext uri="{909E8E84-426E-40DD-AFC4-6F175D3DCCD1}">
              <a14:hiddenFill xmlns:a14="http://schemas.microsoft.com/office/drawing/2010/main">
                <a:solidFill>
                  <a:srgbClr val="FFFFFF"/>
                </a:solidFill>
              </a14:hiddenFill>
            </a:ext>
          </a:extLst>
        </p:spPr>
      </p:pic>
      <p:sp>
        <p:nvSpPr>
          <p:cNvPr id="43019" name="Text Box 11"/>
          <p:cNvSpPr txBox="1">
            <a:spLocks noChangeArrowheads="1"/>
          </p:cNvSpPr>
          <p:nvPr/>
        </p:nvSpPr>
        <p:spPr bwMode="auto">
          <a:xfrm>
            <a:off x="7027863" y="3048000"/>
            <a:ext cx="14017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FFFF"/>
                </a:solidFill>
              </a:rPr>
              <a:t>secure</a:t>
            </a:r>
          </a:p>
        </p:txBody>
      </p:sp>
      <p:sp>
        <p:nvSpPr>
          <p:cNvPr id="43020" name="Text Box 12"/>
          <p:cNvSpPr txBox="1">
            <a:spLocks noChangeArrowheads="1"/>
          </p:cNvSpPr>
          <p:nvPr/>
        </p:nvSpPr>
        <p:spPr bwMode="auto">
          <a:xfrm>
            <a:off x="5045075" y="4953000"/>
            <a:ext cx="1965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FFFF"/>
                </a:solidFill>
              </a:rPr>
              <a:t>confirmed</a:t>
            </a:r>
          </a:p>
        </p:txBody>
      </p:sp>
      <p:sp>
        <p:nvSpPr>
          <p:cNvPr id="43021" name="WordArt 13"/>
          <p:cNvSpPr>
            <a:spLocks noChangeArrowheads="1" noChangeShapeType="1" noTextEdit="1"/>
          </p:cNvSpPr>
          <p:nvPr/>
        </p:nvSpPr>
        <p:spPr bwMode="auto">
          <a:xfrm rot="-23195986">
            <a:off x="817563" y="908050"/>
            <a:ext cx="7945437" cy="53403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29198"/>
              </a:avLst>
            </a:prstTxWarp>
          </a:bodyPr>
          <a:lstStyle/>
          <a:p>
            <a:pPr algn="ctr"/>
            <a:r>
              <a:rPr lang="en-US" sz="3600" kern="10">
                <a:ln w="9525">
                  <a:solidFill>
                    <a:srgbClr val="000000"/>
                  </a:solidFill>
                  <a:round/>
                  <a:headEnd/>
                  <a:tailEnd/>
                </a:ln>
                <a:solidFill>
                  <a:schemeClr val="accent2"/>
                </a:solidFill>
                <a:latin typeface="Arial Black"/>
              </a:rPr>
              <a:t>THE BAPTIZED BELIEVER</a:t>
            </a: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800">
                <a:latin typeface="Arial Black" pitchFamily="34" charset="0"/>
              </a:rPr>
              <a:t>THE SPIRIT’S WORK—3 FOLD (ACTS 2:17-21)</a:t>
            </a:r>
          </a:p>
        </p:txBody>
      </p:sp>
      <p:sp>
        <p:nvSpPr>
          <p:cNvPr id="44036" name="Text Box 4"/>
          <p:cNvSpPr txBox="1">
            <a:spLocks noChangeArrowheads="1"/>
          </p:cNvSpPr>
          <p:nvPr/>
        </p:nvSpPr>
        <p:spPr bwMode="auto">
          <a:xfrm>
            <a:off x="3352800" y="1066800"/>
            <a:ext cx="5791200" cy="5257800"/>
          </a:xfrm>
          <a:prstGeom prst="rect">
            <a:avLst/>
          </a:prstGeom>
          <a:solidFill>
            <a:schemeClr val="tx1"/>
          </a:solidFill>
          <a:ln w="412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FFFFFF"/>
                </a:solidFill>
              </a:rPr>
              <a:t>17  ‘And it shall come to pass in the last days, says God, That I will pour out of My Spirit on all flesh; Your sons and your daughters shall prophesy, Your young men shall see visions, Your old men shall dream dreams.</a:t>
            </a:r>
          </a:p>
          <a:p>
            <a:r>
              <a:rPr lang="en-US" sz="2800" b="1" dirty="0">
                <a:solidFill>
                  <a:srgbClr val="FFFFFF"/>
                </a:solidFill>
              </a:rPr>
              <a:t>18  And on My menservants and on My maidservants I will pour out My Spirit in those days; And they shall </a:t>
            </a:r>
            <a:r>
              <a:rPr lang="en-US" sz="2800" b="1" dirty="0">
                <a:solidFill>
                  <a:srgbClr val="FFFFFF"/>
                </a:solidFill>
                <a:effectLst>
                  <a:glow rad="101600">
                    <a:schemeClr val="accent1">
                      <a:satMod val="175000"/>
                      <a:alpha val="40000"/>
                    </a:schemeClr>
                  </a:glow>
                </a:effectLst>
              </a:rPr>
              <a:t>prophesy</a:t>
            </a:r>
            <a:r>
              <a:rPr lang="en-US" sz="2800" b="1" dirty="0">
                <a:solidFill>
                  <a:srgbClr val="FFFFFF"/>
                </a:solidFill>
              </a:rPr>
              <a:t>.</a:t>
            </a:r>
          </a:p>
        </p:txBody>
      </p:sp>
      <p:sp>
        <p:nvSpPr>
          <p:cNvPr id="44037" name="WordArt 5"/>
          <p:cNvSpPr>
            <a:spLocks noChangeArrowheads="1" noChangeShapeType="1" noTextEdit="1"/>
          </p:cNvSpPr>
          <p:nvPr/>
        </p:nvSpPr>
        <p:spPr bwMode="auto">
          <a:xfrm>
            <a:off x="0" y="2057400"/>
            <a:ext cx="3200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REVELATION</a:t>
            </a: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“sealed with the spirit”</a:t>
            </a:r>
          </a:p>
        </p:txBody>
      </p:sp>
      <p:sp>
        <p:nvSpPr>
          <p:cNvPr id="7171" name="Rectangle 3"/>
          <p:cNvSpPr>
            <a:spLocks noGrp="1" noChangeArrowheads="1"/>
          </p:cNvSpPr>
          <p:nvPr>
            <p:ph type="body" idx="1"/>
          </p:nvPr>
        </p:nvSpPr>
        <p:spPr/>
        <p:txBody>
          <a:bodyPr/>
          <a:lstStyle/>
          <a:p>
            <a:r>
              <a:rPr lang="en-US" dirty="0"/>
              <a:t>THE EPHESIANS WERE SEALED WITH THE HOLY SPIRIT</a:t>
            </a:r>
          </a:p>
          <a:p>
            <a:r>
              <a:rPr lang="en-US" b="1" u="sng" dirty="0"/>
              <a:t>WHEN</a:t>
            </a:r>
            <a:r>
              <a:rPr lang="en-US" dirty="0"/>
              <a:t> WERE THEY SEALED</a:t>
            </a:r>
          </a:p>
          <a:p>
            <a:pPr lvl="1"/>
            <a:r>
              <a:rPr lang="en-US" b="1" u="sng" dirty="0"/>
              <a:t>WHEN</a:t>
            </a:r>
            <a:r>
              <a:rPr lang="en-US" dirty="0"/>
              <a:t> ARE WE SEALED WITH THE HOLY SPIRIT?</a:t>
            </a:r>
          </a:p>
          <a:p>
            <a:r>
              <a:rPr lang="en-US" dirty="0"/>
              <a:t>WHAT IS MEANT BY THE EXPRESSION?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800">
                <a:latin typeface="Arial Black" pitchFamily="34" charset="0"/>
              </a:rPr>
              <a:t>THE SPIRIT’S WORK—3 FOLD (ACTS 2:17-21)</a:t>
            </a:r>
          </a:p>
        </p:txBody>
      </p:sp>
      <p:sp>
        <p:nvSpPr>
          <p:cNvPr id="47107" name="Text Box 3"/>
          <p:cNvSpPr txBox="1">
            <a:spLocks noChangeArrowheads="1"/>
          </p:cNvSpPr>
          <p:nvPr/>
        </p:nvSpPr>
        <p:spPr bwMode="auto">
          <a:xfrm>
            <a:off x="3352800" y="1066800"/>
            <a:ext cx="5791200" cy="3976688"/>
          </a:xfrm>
          <a:prstGeom prst="rect">
            <a:avLst/>
          </a:prstGeom>
          <a:solidFill>
            <a:schemeClr val="tx1"/>
          </a:solidFill>
          <a:ln w="412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FFFFFF"/>
                </a:solidFill>
              </a:rPr>
              <a:t>19  I will show </a:t>
            </a:r>
            <a:r>
              <a:rPr lang="en-US" sz="2800" b="1" dirty="0">
                <a:solidFill>
                  <a:srgbClr val="FFFFFF"/>
                </a:solidFill>
                <a:effectLst>
                  <a:glow rad="101600">
                    <a:schemeClr val="accent1">
                      <a:satMod val="175000"/>
                      <a:alpha val="40000"/>
                    </a:schemeClr>
                  </a:glow>
                </a:effectLst>
              </a:rPr>
              <a:t>wonders</a:t>
            </a:r>
            <a:r>
              <a:rPr lang="en-US" sz="2800" b="1" dirty="0">
                <a:solidFill>
                  <a:srgbClr val="FFFFFF"/>
                </a:solidFill>
              </a:rPr>
              <a:t> in heaven above And </a:t>
            </a:r>
            <a:r>
              <a:rPr lang="en-US" sz="2800" b="1" dirty="0">
                <a:solidFill>
                  <a:srgbClr val="FFFFFF"/>
                </a:solidFill>
                <a:effectLst>
                  <a:glow rad="101600">
                    <a:schemeClr val="accent1">
                      <a:satMod val="175000"/>
                      <a:alpha val="40000"/>
                    </a:schemeClr>
                  </a:glow>
                </a:effectLst>
              </a:rPr>
              <a:t>signs</a:t>
            </a:r>
            <a:r>
              <a:rPr lang="en-US" sz="2800" b="1" dirty="0">
                <a:solidFill>
                  <a:srgbClr val="FFFFFF"/>
                </a:solidFill>
              </a:rPr>
              <a:t> in the earth beneath: Blood and fire and vapor of smoke.</a:t>
            </a:r>
          </a:p>
          <a:p>
            <a:r>
              <a:rPr lang="en-US" sz="2800" b="1" dirty="0">
                <a:solidFill>
                  <a:srgbClr val="FFFFFF"/>
                </a:solidFill>
              </a:rPr>
              <a:t>20  The sun shall be turned into darkness, And the moon into blood, Before the coming of the great and awesome day of the LORD.</a:t>
            </a:r>
          </a:p>
        </p:txBody>
      </p:sp>
      <p:sp>
        <p:nvSpPr>
          <p:cNvPr id="47108" name="WordArt 4"/>
          <p:cNvSpPr>
            <a:spLocks noChangeArrowheads="1" noChangeShapeType="1" noTextEdit="1"/>
          </p:cNvSpPr>
          <p:nvPr/>
        </p:nvSpPr>
        <p:spPr bwMode="auto">
          <a:xfrm>
            <a:off x="0" y="2362200"/>
            <a:ext cx="3200400" cy="1447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CONFIRMATION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a:latin typeface="Arial Black" pitchFamily="34" charset="0"/>
              </a:rPr>
              <a:t>THE SPIRIT’S WORK—3 FOLD (ACTS 2:17-21)</a:t>
            </a:r>
          </a:p>
        </p:txBody>
      </p:sp>
      <p:sp>
        <p:nvSpPr>
          <p:cNvPr id="48131" name="Text Box 3"/>
          <p:cNvSpPr txBox="1">
            <a:spLocks noChangeArrowheads="1"/>
          </p:cNvSpPr>
          <p:nvPr/>
        </p:nvSpPr>
        <p:spPr bwMode="auto">
          <a:xfrm>
            <a:off x="3352800" y="2395538"/>
            <a:ext cx="5791200" cy="1414462"/>
          </a:xfrm>
          <a:prstGeom prst="rect">
            <a:avLst/>
          </a:prstGeom>
          <a:solidFill>
            <a:schemeClr val="tx1"/>
          </a:solidFill>
          <a:ln w="412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FFFFFF"/>
                </a:solidFill>
              </a:rPr>
              <a:t>21  And it shall come to pass That whoever calls on the name of the LORD Shall be </a:t>
            </a:r>
            <a:r>
              <a:rPr lang="en-US" sz="2800" b="1" dirty="0">
                <a:solidFill>
                  <a:srgbClr val="FFFFFF"/>
                </a:solidFill>
                <a:effectLst>
                  <a:glow rad="101600">
                    <a:schemeClr val="accent1">
                      <a:satMod val="175000"/>
                      <a:alpha val="40000"/>
                    </a:schemeClr>
                  </a:glow>
                </a:effectLst>
              </a:rPr>
              <a:t>saved</a:t>
            </a:r>
            <a:r>
              <a:rPr lang="en-US" sz="2800" b="1" dirty="0">
                <a:solidFill>
                  <a:srgbClr val="FFFFFF"/>
                </a:solidFill>
              </a:rPr>
              <a:t>.’ </a:t>
            </a:r>
          </a:p>
        </p:txBody>
      </p:sp>
      <p:sp>
        <p:nvSpPr>
          <p:cNvPr id="48132" name="WordArt 4"/>
          <p:cNvSpPr>
            <a:spLocks noChangeArrowheads="1" noChangeShapeType="1" noTextEdit="1"/>
          </p:cNvSpPr>
          <p:nvPr/>
        </p:nvSpPr>
        <p:spPr bwMode="auto">
          <a:xfrm>
            <a:off x="0" y="2362200"/>
            <a:ext cx="3200400" cy="1447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SALVATION</a:t>
            </a:r>
          </a:p>
        </p:txBody>
      </p:sp>
      <p:sp>
        <p:nvSpPr>
          <p:cNvPr id="48133" name="Text Box 5"/>
          <p:cNvSpPr txBox="1">
            <a:spLocks noChangeArrowheads="1"/>
          </p:cNvSpPr>
          <p:nvPr/>
        </p:nvSpPr>
        <p:spPr bwMode="auto">
          <a:xfrm>
            <a:off x="1066800" y="4419600"/>
            <a:ext cx="8077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FFFFF"/>
                </a:solidFill>
                <a:latin typeface="Arial Black" pitchFamily="34" charset="0"/>
              </a:rPr>
              <a:t>ARE YOU GOING TO TAKE ADVANTAGE OF THE TRUTH THAT HAS BEEN REVEALED AND CONFIRMED BY THE SPIRIT OF GOD?</a:t>
            </a:r>
          </a:p>
        </p:txBody>
      </p:sp>
      <p:sp>
        <p:nvSpPr>
          <p:cNvPr id="48135" name="Rectangle 7"/>
          <p:cNvSpPr>
            <a:spLocks noChangeArrowheads="1"/>
          </p:cNvSpPr>
          <p:nvPr/>
        </p:nvSpPr>
        <p:spPr bwMode="auto">
          <a:xfrm>
            <a:off x="1066800" y="6369050"/>
            <a:ext cx="7270750" cy="498475"/>
          </a:xfrm>
          <a:prstGeom prst="rect">
            <a:avLst/>
          </a:prstGeom>
          <a:solidFill>
            <a:schemeClr val="tx1"/>
          </a:solidFill>
          <a:ln w="412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FFFFFF"/>
                </a:solidFill>
                <a:latin typeface="Arial Black" pitchFamily="34" charset="0"/>
              </a:rPr>
              <a:t>“Do not quench the Spirit” (1 THESS. 5:19)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p:cTn id="7" dur="1000" fill="hold"/>
                                        <p:tgtEl>
                                          <p:spTgt spid="48133"/>
                                        </p:tgtEl>
                                        <p:attrNameLst>
                                          <p:attrName>ppt_w</p:attrName>
                                        </p:attrNameLst>
                                      </p:cBhvr>
                                      <p:tavLst>
                                        <p:tav tm="0">
                                          <p:val>
                                            <p:strVal val="#ppt_w+.3"/>
                                          </p:val>
                                        </p:tav>
                                        <p:tav tm="100000">
                                          <p:val>
                                            <p:strVal val="#ppt_w"/>
                                          </p:val>
                                        </p:tav>
                                      </p:tavLst>
                                    </p:anim>
                                    <p:anim calcmode="lin" valueType="num">
                                      <p:cBhvr>
                                        <p:cTn id="8" dur="1000" fill="hold"/>
                                        <p:tgtEl>
                                          <p:spTgt spid="48133"/>
                                        </p:tgtEl>
                                        <p:attrNameLst>
                                          <p:attrName>ppt_h</p:attrName>
                                        </p:attrNameLst>
                                      </p:cBhvr>
                                      <p:tavLst>
                                        <p:tav tm="0">
                                          <p:val>
                                            <p:strVal val="#ppt_h"/>
                                          </p:val>
                                        </p:tav>
                                        <p:tav tm="100000">
                                          <p:val>
                                            <p:strVal val="#ppt_h"/>
                                          </p:val>
                                        </p:tav>
                                      </p:tavLst>
                                    </p:anim>
                                    <p:animEffect transition="in" filter="fade">
                                      <p:cBhvr>
                                        <p:cTn id="9" dur="1000"/>
                                        <p:tgtEl>
                                          <p:spTgt spid="481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8135"/>
                                        </p:tgtEl>
                                        <p:attrNameLst>
                                          <p:attrName>style.visibility</p:attrName>
                                        </p:attrNameLst>
                                      </p:cBhvr>
                                      <p:to>
                                        <p:strVal val="visible"/>
                                      </p:to>
                                    </p:set>
                                    <p:anim calcmode="lin" valueType="num">
                                      <p:cBhvr additive="base">
                                        <p:cTn id="14" dur="500" fill="hold"/>
                                        <p:tgtEl>
                                          <p:spTgt spid="48135"/>
                                        </p:tgtEl>
                                        <p:attrNameLst>
                                          <p:attrName>ppt_x</p:attrName>
                                        </p:attrNameLst>
                                      </p:cBhvr>
                                      <p:tavLst>
                                        <p:tav tm="0">
                                          <p:val>
                                            <p:strVal val="0-#ppt_w/2"/>
                                          </p:val>
                                        </p:tav>
                                        <p:tav tm="100000">
                                          <p:val>
                                            <p:strVal val="#ppt_x"/>
                                          </p:val>
                                        </p:tav>
                                      </p:tavLst>
                                    </p:anim>
                                    <p:anim calcmode="lin" valueType="num">
                                      <p:cBhvr additive="base">
                                        <p:cTn id="15" dur="500" fill="hold"/>
                                        <p:tgtEl>
                                          <p:spTgt spid="481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THE DANGER OF THE YOUTH’S DELAY</a:t>
            </a:r>
          </a:p>
        </p:txBody>
      </p:sp>
      <p:sp>
        <p:nvSpPr>
          <p:cNvPr id="49155" name="Rectangle 3"/>
          <p:cNvSpPr>
            <a:spLocks noGrp="1" noChangeArrowheads="1"/>
          </p:cNvSpPr>
          <p:nvPr>
            <p:ph type="body" idx="1"/>
          </p:nvPr>
        </p:nvSpPr>
        <p:spPr>
          <a:xfrm>
            <a:off x="762000" y="838200"/>
            <a:ext cx="8229600" cy="1295400"/>
          </a:xfrm>
        </p:spPr>
        <p:txBody>
          <a:bodyPr/>
          <a:lstStyle/>
          <a:p>
            <a:pPr marL="55563" indent="-55563">
              <a:buFontTx/>
              <a:buNone/>
            </a:pPr>
            <a:r>
              <a:rPr lang="en-US" b="1"/>
              <a:t>If You Have Not Obeyed the Gospel, Stop and Think About the Following:</a:t>
            </a:r>
            <a:endParaRPr lang="en-US"/>
          </a:p>
        </p:txBody>
      </p:sp>
      <p:sp>
        <p:nvSpPr>
          <p:cNvPr id="49156" name="Text Box 4"/>
          <p:cNvSpPr txBox="1">
            <a:spLocks noChangeArrowheads="1"/>
          </p:cNvSpPr>
          <p:nvPr/>
        </p:nvSpPr>
        <p:spPr bwMode="auto">
          <a:xfrm>
            <a:off x="609600" y="1905000"/>
            <a:ext cx="8153400" cy="4672048"/>
          </a:xfrm>
          <a:prstGeom prst="rect">
            <a:avLst/>
          </a:prstGeom>
          <a:solidFill>
            <a:srgbClr val="000000"/>
          </a:solidFill>
          <a:ln>
            <a:noFill/>
          </a:ln>
          <a:effectLst/>
          <a:extLs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5563" indent="566738">
              <a:defRPr>
                <a:solidFill>
                  <a:schemeClr val="tx1"/>
                </a:solidFill>
                <a:latin typeface="Arial" charset="0"/>
              </a:defRPr>
            </a:lvl1pPr>
            <a:lvl2pPr marL="1884363" indent="-342900">
              <a:defRPr>
                <a:solidFill>
                  <a:schemeClr val="tx1"/>
                </a:solidFill>
                <a:latin typeface="Arial" charset="0"/>
              </a:defRPr>
            </a:lvl2pPr>
            <a:lvl3pPr marL="2341563" indent="-342900">
              <a:defRPr>
                <a:solidFill>
                  <a:schemeClr val="tx1"/>
                </a:solidFill>
                <a:latin typeface="Arial" charset="0"/>
              </a:defRPr>
            </a:lvl3pPr>
            <a:lvl4pPr marL="2798763" indent="-342900">
              <a:defRPr>
                <a:solidFill>
                  <a:schemeClr val="tx1"/>
                </a:solidFill>
                <a:latin typeface="Arial" charset="0"/>
              </a:defRPr>
            </a:lvl4pPr>
            <a:lvl5pPr marL="3255963" indent="-342900">
              <a:defRPr>
                <a:solidFill>
                  <a:schemeClr val="tx1"/>
                </a:solidFill>
                <a:latin typeface="Arial" charset="0"/>
              </a:defRPr>
            </a:lvl5pPr>
            <a:lvl6pPr marL="3713163" indent="-342900" fontAlgn="base">
              <a:spcBef>
                <a:spcPct val="0"/>
              </a:spcBef>
              <a:spcAft>
                <a:spcPct val="0"/>
              </a:spcAft>
              <a:defRPr>
                <a:solidFill>
                  <a:schemeClr val="tx1"/>
                </a:solidFill>
                <a:latin typeface="Arial" charset="0"/>
              </a:defRPr>
            </a:lvl6pPr>
            <a:lvl7pPr marL="4170363" indent="-342900" fontAlgn="base">
              <a:spcBef>
                <a:spcPct val="0"/>
              </a:spcBef>
              <a:spcAft>
                <a:spcPct val="0"/>
              </a:spcAft>
              <a:defRPr>
                <a:solidFill>
                  <a:schemeClr val="tx1"/>
                </a:solidFill>
                <a:latin typeface="Arial" charset="0"/>
              </a:defRPr>
            </a:lvl7pPr>
            <a:lvl8pPr marL="4627563" indent="-342900" fontAlgn="base">
              <a:spcBef>
                <a:spcPct val="0"/>
              </a:spcBef>
              <a:spcAft>
                <a:spcPct val="0"/>
              </a:spcAft>
              <a:defRPr>
                <a:solidFill>
                  <a:schemeClr val="tx1"/>
                </a:solidFill>
                <a:latin typeface="Arial" charset="0"/>
              </a:defRPr>
            </a:lvl8pPr>
            <a:lvl9pPr marL="5084763" indent="-342900" fontAlgn="base">
              <a:spcBef>
                <a:spcPct val="0"/>
              </a:spcBef>
              <a:spcAft>
                <a:spcPct val="0"/>
              </a:spcAft>
              <a:defRPr>
                <a:solidFill>
                  <a:schemeClr val="tx1"/>
                </a:solidFill>
                <a:latin typeface="Arial" charset="0"/>
              </a:defRPr>
            </a:lvl9pPr>
          </a:lstStyle>
          <a:p>
            <a:pPr marL="512763" indent="-457200">
              <a:lnSpc>
                <a:spcPct val="90000"/>
              </a:lnSpc>
              <a:spcBef>
                <a:spcPct val="20000"/>
              </a:spcBef>
              <a:buFont typeface="Arial" pitchFamily="34" charset="0"/>
              <a:buChar char="•"/>
            </a:pPr>
            <a:r>
              <a:rPr lang="en-US" sz="3200" dirty="0">
                <a:solidFill>
                  <a:schemeClr val="bg1"/>
                </a:solidFill>
              </a:rPr>
              <a:t>Nineteen out of every twenty who become </a:t>
            </a:r>
            <a:r>
              <a:rPr lang="en-US" sz="3200" dirty="0" smtClean="0">
                <a:solidFill>
                  <a:schemeClr val="bg1"/>
                </a:solidFill>
              </a:rPr>
              <a:t>Christians </a:t>
            </a:r>
            <a:r>
              <a:rPr lang="en-US" sz="3200" dirty="0">
                <a:solidFill>
                  <a:schemeClr val="bg1"/>
                </a:solidFill>
              </a:rPr>
              <a:t>do so before they are </a:t>
            </a:r>
            <a:r>
              <a:rPr lang="en-US" sz="3200" dirty="0" smtClean="0">
                <a:solidFill>
                  <a:schemeClr val="bg1"/>
                </a:solidFill>
              </a:rPr>
              <a:t>twenty-five</a:t>
            </a:r>
            <a:endParaRPr lang="en-US" sz="3200" dirty="0">
              <a:solidFill>
                <a:schemeClr val="bg1"/>
              </a:solidFill>
            </a:endParaRPr>
          </a:p>
          <a:p>
            <a:pPr marL="512763" indent="-457200">
              <a:lnSpc>
                <a:spcPct val="90000"/>
              </a:lnSpc>
              <a:spcBef>
                <a:spcPct val="20000"/>
              </a:spcBef>
              <a:buFont typeface="Arial" pitchFamily="34" charset="0"/>
              <a:buChar char="•"/>
            </a:pPr>
            <a:r>
              <a:rPr lang="en-US" sz="3200" dirty="0">
                <a:solidFill>
                  <a:schemeClr val="bg1"/>
                </a:solidFill>
              </a:rPr>
              <a:t>After twenty-five only one in 10,000</a:t>
            </a:r>
          </a:p>
          <a:p>
            <a:pPr marL="512763" indent="-457200">
              <a:lnSpc>
                <a:spcPct val="90000"/>
              </a:lnSpc>
              <a:spcBef>
                <a:spcPct val="20000"/>
              </a:spcBef>
              <a:buFont typeface="Arial" pitchFamily="34" charset="0"/>
              <a:buChar char="•"/>
            </a:pPr>
            <a:r>
              <a:rPr lang="en-US" sz="3200" dirty="0">
                <a:solidFill>
                  <a:schemeClr val="bg1"/>
                </a:solidFill>
              </a:rPr>
              <a:t>After thirty-five only one in 40,000</a:t>
            </a:r>
          </a:p>
          <a:p>
            <a:pPr marL="512763" indent="-457200">
              <a:lnSpc>
                <a:spcPct val="90000"/>
              </a:lnSpc>
              <a:spcBef>
                <a:spcPct val="20000"/>
              </a:spcBef>
              <a:buFont typeface="Arial" pitchFamily="34" charset="0"/>
              <a:buChar char="•"/>
            </a:pPr>
            <a:r>
              <a:rPr lang="en-US" sz="3200" dirty="0">
                <a:solidFill>
                  <a:schemeClr val="bg1"/>
                </a:solidFill>
              </a:rPr>
              <a:t>After forty-five only one in 200,000</a:t>
            </a:r>
          </a:p>
          <a:p>
            <a:pPr marL="512763" indent="-457200">
              <a:lnSpc>
                <a:spcPct val="90000"/>
              </a:lnSpc>
              <a:spcBef>
                <a:spcPct val="20000"/>
              </a:spcBef>
              <a:buFont typeface="Arial" pitchFamily="34" charset="0"/>
              <a:buChar char="•"/>
            </a:pPr>
            <a:r>
              <a:rPr lang="en-US" sz="3200" dirty="0">
                <a:solidFill>
                  <a:schemeClr val="bg1"/>
                </a:solidFill>
              </a:rPr>
              <a:t>After fifty-five only one in 300,000</a:t>
            </a:r>
          </a:p>
          <a:p>
            <a:pPr marL="512763" indent="-457200">
              <a:lnSpc>
                <a:spcPct val="90000"/>
              </a:lnSpc>
              <a:spcBef>
                <a:spcPct val="20000"/>
              </a:spcBef>
              <a:buFont typeface="Arial" pitchFamily="34" charset="0"/>
              <a:buChar char="•"/>
            </a:pPr>
            <a:r>
              <a:rPr lang="en-US" sz="3200" dirty="0">
                <a:solidFill>
                  <a:schemeClr val="bg1"/>
                </a:solidFill>
              </a:rPr>
              <a:t>After sixty-five only one in 500,000</a:t>
            </a:r>
          </a:p>
          <a:p>
            <a:pPr marL="512763" indent="-457200">
              <a:lnSpc>
                <a:spcPct val="90000"/>
              </a:lnSpc>
              <a:spcBef>
                <a:spcPct val="20000"/>
              </a:spcBef>
              <a:buFont typeface="Arial" pitchFamily="34" charset="0"/>
              <a:buChar char="•"/>
            </a:pPr>
            <a:r>
              <a:rPr lang="en-US" sz="3200" dirty="0">
                <a:solidFill>
                  <a:schemeClr val="bg1"/>
                </a:solidFill>
              </a:rPr>
              <a:t>After seventy-five only one in </a:t>
            </a:r>
            <a:r>
              <a:rPr lang="en-US" sz="3200" dirty="0" smtClean="0">
                <a:solidFill>
                  <a:schemeClr val="bg1"/>
                </a:solidFill>
              </a:rPr>
              <a:t>700,000</a:t>
            </a:r>
            <a:endParaRPr lang="en-US" sz="3200"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6">
                                            <p:bg/>
                                          </p:spTgt>
                                        </p:tgtEl>
                                        <p:attrNameLst>
                                          <p:attrName>style.visibility</p:attrName>
                                        </p:attrNameLst>
                                      </p:cBhvr>
                                      <p:to>
                                        <p:strVal val="visible"/>
                                      </p:to>
                                    </p:set>
                                    <p:animEffect transition="in" filter="dissolve">
                                      <p:cBhvr>
                                        <p:cTn id="7" dur="500"/>
                                        <p:tgtEl>
                                          <p:spTgt spid="49156">
                                            <p:bg/>
                                          </p:spTgt>
                                        </p:tgtEl>
                                      </p:cBhvr>
                                    </p:animEffect>
                                  </p:childTnLst>
                                </p:cTn>
                              </p:par>
                            </p:childTnLst>
                          </p:cTn>
                        </p:par>
                        <p:par>
                          <p:cTn id="8" fill="hold" nodeType="afterGroup">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9156">
                                            <p:txEl>
                                              <p:pRg st="0" end="0"/>
                                            </p:txEl>
                                          </p:spTgt>
                                        </p:tgtEl>
                                        <p:attrNameLst>
                                          <p:attrName>style.visibility</p:attrName>
                                        </p:attrNameLst>
                                      </p:cBhvr>
                                      <p:to>
                                        <p:strVal val="visible"/>
                                      </p:to>
                                    </p:set>
                                    <p:animScale>
                                      <p:cBhvr>
                                        <p:cTn id="11" dur="1000" decel="50000" fill="hold">
                                          <p:stCondLst>
                                            <p:cond delay="0"/>
                                          </p:stCondLst>
                                        </p:cTn>
                                        <p:tgtEl>
                                          <p:spTgt spid="4915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9156">
                                            <p:txEl>
                                              <p:pRg st="0" end="0"/>
                                            </p:txEl>
                                          </p:spTgt>
                                        </p:tgtEl>
                                        <p:attrNameLst>
                                          <p:attrName>ppt_x</p:attrName>
                                          <p:attrName>ppt_y</p:attrName>
                                        </p:attrNameLst>
                                      </p:cBhvr>
                                    </p:animMotion>
                                    <p:animEffect transition="in" filter="fade">
                                      <p:cBhvr>
                                        <p:cTn id="13" dur="1000"/>
                                        <p:tgtEl>
                                          <p:spTgt spid="4915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49156">
                                            <p:txEl>
                                              <p:pRg st="1" end="1"/>
                                            </p:txEl>
                                          </p:spTgt>
                                        </p:tgtEl>
                                        <p:attrNameLst>
                                          <p:attrName>style.visibility</p:attrName>
                                        </p:attrNameLst>
                                      </p:cBhvr>
                                      <p:to>
                                        <p:strVal val="visible"/>
                                      </p:to>
                                    </p:set>
                                    <p:animScale>
                                      <p:cBhvr>
                                        <p:cTn id="18" dur="1000" decel="50000" fill="hold">
                                          <p:stCondLst>
                                            <p:cond delay="0"/>
                                          </p:stCondLst>
                                        </p:cTn>
                                        <p:tgtEl>
                                          <p:spTgt spid="4915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9156">
                                            <p:txEl>
                                              <p:pRg st="1" end="1"/>
                                            </p:txEl>
                                          </p:spTgt>
                                        </p:tgtEl>
                                        <p:attrNameLst>
                                          <p:attrName>ppt_x</p:attrName>
                                          <p:attrName>ppt_y</p:attrName>
                                        </p:attrNameLst>
                                      </p:cBhvr>
                                    </p:animMotion>
                                    <p:animEffect transition="in" filter="fade">
                                      <p:cBhvr>
                                        <p:cTn id="20" dur="1000"/>
                                        <p:tgtEl>
                                          <p:spTgt spid="4915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9156">
                                            <p:txEl>
                                              <p:pRg st="2" end="2"/>
                                            </p:txEl>
                                          </p:spTgt>
                                        </p:tgtEl>
                                        <p:attrNameLst>
                                          <p:attrName>style.visibility</p:attrName>
                                        </p:attrNameLst>
                                      </p:cBhvr>
                                      <p:to>
                                        <p:strVal val="visible"/>
                                      </p:to>
                                    </p:set>
                                    <p:animScale>
                                      <p:cBhvr>
                                        <p:cTn id="25" dur="1000" decel="50000" fill="hold">
                                          <p:stCondLst>
                                            <p:cond delay="0"/>
                                          </p:stCondLst>
                                        </p:cTn>
                                        <p:tgtEl>
                                          <p:spTgt spid="4915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9156">
                                            <p:txEl>
                                              <p:pRg st="2" end="2"/>
                                            </p:txEl>
                                          </p:spTgt>
                                        </p:tgtEl>
                                        <p:attrNameLst>
                                          <p:attrName>ppt_x</p:attrName>
                                          <p:attrName>ppt_y</p:attrName>
                                        </p:attrNameLst>
                                      </p:cBhvr>
                                    </p:animMotion>
                                    <p:animEffect transition="in" filter="fade">
                                      <p:cBhvr>
                                        <p:cTn id="27" dur="1000"/>
                                        <p:tgtEl>
                                          <p:spTgt spid="49156">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49156">
                                            <p:txEl>
                                              <p:pRg st="3" end="3"/>
                                            </p:txEl>
                                          </p:spTgt>
                                        </p:tgtEl>
                                        <p:attrNameLst>
                                          <p:attrName>style.visibility</p:attrName>
                                        </p:attrNameLst>
                                      </p:cBhvr>
                                      <p:to>
                                        <p:strVal val="visible"/>
                                      </p:to>
                                    </p:set>
                                    <p:animScale>
                                      <p:cBhvr>
                                        <p:cTn id="32" dur="1000" decel="50000" fill="hold">
                                          <p:stCondLst>
                                            <p:cond delay="0"/>
                                          </p:stCondLst>
                                        </p:cTn>
                                        <p:tgtEl>
                                          <p:spTgt spid="4915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156">
                                            <p:txEl>
                                              <p:pRg st="3" end="3"/>
                                            </p:txEl>
                                          </p:spTgt>
                                        </p:tgtEl>
                                        <p:attrNameLst>
                                          <p:attrName>ppt_x</p:attrName>
                                          <p:attrName>ppt_y</p:attrName>
                                        </p:attrNameLst>
                                      </p:cBhvr>
                                    </p:animMotion>
                                    <p:animEffect transition="in" filter="fade">
                                      <p:cBhvr>
                                        <p:cTn id="34" dur="1000"/>
                                        <p:tgtEl>
                                          <p:spTgt spid="49156">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49156">
                                            <p:txEl>
                                              <p:pRg st="4" end="4"/>
                                            </p:txEl>
                                          </p:spTgt>
                                        </p:tgtEl>
                                        <p:attrNameLst>
                                          <p:attrName>style.visibility</p:attrName>
                                        </p:attrNameLst>
                                      </p:cBhvr>
                                      <p:to>
                                        <p:strVal val="visible"/>
                                      </p:to>
                                    </p:set>
                                    <p:animScale>
                                      <p:cBhvr>
                                        <p:cTn id="39" dur="1000" decel="50000" fill="hold">
                                          <p:stCondLst>
                                            <p:cond delay="0"/>
                                          </p:stCondLst>
                                        </p:cTn>
                                        <p:tgtEl>
                                          <p:spTgt spid="4915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9156">
                                            <p:txEl>
                                              <p:pRg st="4" end="4"/>
                                            </p:txEl>
                                          </p:spTgt>
                                        </p:tgtEl>
                                        <p:attrNameLst>
                                          <p:attrName>ppt_x</p:attrName>
                                          <p:attrName>ppt_y</p:attrName>
                                        </p:attrNameLst>
                                      </p:cBhvr>
                                    </p:animMotion>
                                    <p:animEffect transition="in" filter="fade">
                                      <p:cBhvr>
                                        <p:cTn id="41" dur="1000"/>
                                        <p:tgtEl>
                                          <p:spTgt spid="49156">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49156">
                                            <p:txEl>
                                              <p:pRg st="5" end="5"/>
                                            </p:txEl>
                                          </p:spTgt>
                                        </p:tgtEl>
                                        <p:attrNameLst>
                                          <p:attrName>style.visibility</p:attrName>
                                        </p:attrNameLst>
                                      </p:cBhvr>
                                      <p:to>
                                        <p:strVal val="visible"/>
                                      </p:to>
                                    </p:set>
                                    <p:animScale>
                                      <p:cBhvr>
                                        <p:cTn id="46" dur="1000" decel="50000" fill="hold">
                                          <p:stCondLst>
                                            <p:cond delay="0"/>
                                          </p:stCondLst>
                                        </p:cTn>
                                        <p:tgtEl>
                                          <p:spTgt spid="4915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9156">
                                            <p:txEl>
                                              <p:pRg st="5" end="5"/>
                                            </p:txEl>
                                          </p:spTgt>
                                        </p:tgtEl>
                                        <p:attrNameLst>
                                          <p:attrName>ppt_x</p:attrName>
                                          <p:attrName>ppt_y</p:attrName>
                                        </p:attrNameLst>
                                      </p:cBhvr>
                                    </p:animMotion>
                                    <p:animEffect transition="in" filter="fade">
                                      <p:cBhvr>
                                        <p:cTn id="48" dur="1000"/>
                                        <p:tgtEl>
                                          <p:spTgt spid="49156">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49156">
                                            <p:txEl>
                                              <p:pRg st="6" end="6"/>
                                            </p:txEl>
                                          </p:spTgt>
                                        </p:tgtEl>
                                        <p:attrNameLst>
                                          <p:attrName>style.visibility</p:attrName>
                                        </p:attrNameLst>
                                      </p:cBhvr>
                                      <p:to>
                                        <p:strVal val="visible"/>
                                      </p:to>
                                    </p:set>
                                    <p:animScale>
                                      <p:cBhvr>
                                        <p:cTn id="53" dur="1000" decel="50000" fill="hold">
                                          <p:stCondLst>
                                            <p:cond delay="0"/>
                                          </p:stCondLst>
                                        </p:cTn>
                                        <p:tgtEl>
                                          <p:spTgt spid="4915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9156">
                                            <p:txEl>
                                              <p:pRg st="6" end="6"/>
                                            </p:txEl>
                                          </p:spTgt>
                                        </p:tgtEl>
                                        <p:attrNameLst>
                                          <p:attrName>ppt_x</p:attrName>
                                          <p:attrName>ppt_y</p:attrName>
                                        </p:attrNameLst>
                                      </p:cBhvr>
                                    </p:animMotion>
                                    <p:animEffect transition="in" filter="fade">
                                      <p:cBhvr>
                                        <p:cTn id="55" dur="1000"/>
                                        <p:tgtEl>
                                          <p:spTgt spid="49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Oval 6"/>
          <p:cNvSpPr>
            <a:spLocks noChangeArrowheads="1"/>
          </p:cNvSpPr>
          <p:nvPr/>
        </p:nvSpPr>
        <p:spPr bwMode="auto">
          <a:xfrm>
            <a:off x="1827213" y="1370013"/>
            <a:ext cx="1901825" cy="530225"/>
          </a:xfrm>
          <a:prstGeom prst="ellipse">
            <a:avLst/>
          </a:prstGeom>
          <a:solidFill>
            <a:schemeClr val="hlink"/>
          </a:solidFill>
          <a:ln w="412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 name="Rectangle 2"/>
          <p:cNvSpPr>
            <a:spLocks noGrp="1" noChangeArrowheads="1"/>
          </p:cNvSpPr>
          <p:nvPr>
            <p:ph type="title"/>
          </p:nvPr>
        </p:nvSpPr>
        <p:spPr/>
        <p:txBody>
          <a:bodyPr/>
          <a:lstStyle/>
          <a:p>
            <a:r>
              <a:rPr lang="en-US"/>
              <a:t>WHEN SEALED?</a:t>
            </a:r>
          </a:p>
        </p:txBody>
      </p:sp>
      <p:sp>
        <p:nvSpPr>
          <p:cNvPr id="8195" name="Rectangle 3"/>
          <p:cNvSpPr>
            <a:spLocks noGrp="1" noChangeArrowheads="1"/>
          </p:cNvSpPr>
          <p:nvPr>
            <p:ph type="body" idx="1"/>
          </p:nvPr>
        </p:nvSpPr>
        <p:spPr>
          <a:xfrm>
            <a:off x="762000" y="3733800"/>
            <a:ext cx="8229600" cy="2743200"/>
          </a:xfrm>
        </p:spPr>
        <p:txBody>
          <a:bodyPr/>
          <a:lstStyle/>
          <a:p>
            <a:r>
              <a:rPr lang="en-US"/>
              <a:t>AFTER THE HEARING OF THE WORD OF TRUTH</a:t>
            </a:r>
          </a:p>
          <a:p>
            <a:pPr lvl="1"/>
            <a:r>
              <a:rPr lang="en-US"/>
              <a:t>SPECIFICALLY THE GOSPEL</a:t>
            </a:r>
          </a:p>
          <a:p>
            <a:r>
              <a:rPr lang="en-US"/>
              <a:t>AFTER BELIEVING IN CHRIST</a:t>
            </a:r>
          </a:p>
        </p:txBody>
      </p:sp>
      <p:sp>
        <p:nvSpPr>
          <p:cNvPr id="8196" name="Text Box 4"/>
          <p:cNvSpPr txBox="1">
            <a:spLocks noChangeArrowheads="1"/>
          </p:cNvSpPr>
          <p:nvPr/>
        </p:nvSpPr>
        <p:spPr bwMode="auto">
          <a:xfrm>
            <a:off x="609600" y="990600"/>
            <a:ext cx="85344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pPr>
            <a:r>
              <a:rPr lang="en-US" sz="2800">
                <a:solidFill>
                  <a:schemeClr val="bg1"/>
                </a:solidFill>
              </a:rPr>
              <a:t>“In Him you also trusted, after you heard the word of truth, the gospel of your salvation; in whom also, having believed, you were sealed with the Holy Spirit of promise, who is the guarantee of our inheritance until the redemption of the purchased possession, to the praise of His glory” (EPH. 1:13, 14)</a:t>
            </a:r>
          </a:p>
          <a:p>
            <a:pPr>
              <a:spcBef>
                <a:spcPct val="50000"/>
              </a:spcBef>
            </a:pPr>
            <a:endParaRPr lang="en-US"/>
          </a:p>
        </p:txBody>
      </p:sp>
      <p:sp>
        <p:nvSpPr>
          <p:cNvPr id="8197" name="Line 5"/>
          <p:cNvSpPr>
            <a:spLocks noChangeShapeType="1"/>
          </p:cNvSpPr>
          <p:nvPr/>
        </p:nvSpPr>
        <p:spPr bwMode="auto">
          <a:xfrm>
            <a:off x="4724400" y="1443038"/>
            <a:ext cx="3811588" cy="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7"/>
          <p:cNvSpPr>
            <a:spLocks noChangeShapeType="1"/>
          </p:cNvSpPr>
          <p:nvPr/>
        </p:nvSpPr>
        <p:spPr bwMode="auto">
          <a:xfrm>
            <a:off x="6477000" y="1752600"/>
            <a:ext cx="2057400" cy="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8"/>
          <p:cNvSpPr>
            <a:spLocks noChangeShapeType="1"/>
          </p:cNvSpPr>
          <p:nvPr/>
        </p:nvSpPr>
        <p:spPr bwMode="auto">
          <a:xfrm>
            <a:off x="685800" y="2133600"/>
            <a:ext cx="2438400" cy="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left)">
                                      <p:cBhvr>
                                        <p:cTn id="12" dur="500"/>
                                        <p:tgtEl>
                                          <p:spTgt spid="8197"/>
                                        </p:tgtEl>
                                      </p:cBhvr>
                                    </p:animEffect>
                                  </p:childTnLst>
                                </p:cTn>
                              </p:par>
                            </p:childTnLst>
                          </p:cTn>
                        </p:par>
                        <p:par>
                          <p:cTn id="13" fill="hold" nodeType="afterGroup">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wedge">
                                      <p:cBhvr>
                                        <p:cTn id="16" dur="2000"/>
                                        <p:tgtEl>
                                          <p:spTgt spid="81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childTnLst>
                                </p:cTn>
                              </p:par>
                            </p:childTnLst>
                          </p:cTn>
                        </p:par>
                        <p:par>
                          <p:cTn id="21" fill="hold" nodeType="afterGroup">
                            <p:stCondLst>
                              <p:cond delay="0"/>
                            </p:stCondLst>
                            <p:childTnLst>
                              <p:par>
                                <p:cTn id="22" presetID="50" presetClass="entr" presetSubtype="0" decel="100000" fill="hold" grpId="0" nodeType="afterEffect">
                                  <p:stCondLst>
                                    <p:cond delay="0"/>
                                  </p:stCondLst>
                                  <p:childTnLst>
                                    <p:set>
                                      <p:cBhvr>
                                        <p:cTn id="23" dur="1" fill="hold">
                                          <p:stCondLst>
                                            <p:cond delay="0"/>
                                          </p:stCondLst>
                                        </p:cTn>
                                        <p:tgtEl>
                                          <p:spTgt spid="8199"/>
                                        </p:tgtEl>
                                        <p:attrNameLst>
                                          <p:attrName>style.visibility</p:attrName>
                                        </p:attrNameLst>
                                      </p:cBhvr>
                                      <p:to>
                                        <p:strVal val="visible"/>
                                      </p:to>
                                    </p:set>
                                    <p:anim calcmode="lin" valueType="num">
                                      <p:cBhvr>
                                        <p:cTn id="24" dur="1000" fill="hold"/>
                                        <p:tgtEl>
                                          <p:spTgt spid="8199"/>
                                        </p:tgtEl>
                                        <p:attrNameLst>
                                          <p:attrName>ppt_w</p:attrName>
                                        </p:attrNameLst>
                                      </p:cBhvr>
                                      <p:tavLst>
                                        <p:tav tm="0">
                                          <p:val>
                                            <p:strVal val="#ppt_w+.3"/>
                                          </p:val>
                                        </p:tav>
                                        <p:tav tm="100000">
                                          <p:val>
                                            <p:strVal val="#ppt_w"/>
                                          </p:val>
                                        </p:tav>
                                      </p:tavLst>
                                    </p:anim>
                                    <p:anim calcmode="lin" valueType="num">
                                      <p:cBhvr>
                                        <p:cTn id="25" dur="1000" fill="hold"/>
                                        <p:tgtEl>
                                          <p:spTgt spid="8199"/>
                                        </p:tgtEl>
                                        <p:attrNameLst>
                                          <p:attrName>ppt_h</p:attrName>
                                        </p:attrNameLst>
                                      </p:cBhvr>
                                      <p:tavLst>
                                        <p:tav tm="0">
                                          <p:val>
                                            <p:strVal val="#ppt_h"/>
                                          </p:val>
                                        </p:tav>
                                        <p:tav tm="100000">
                                          <p:val>
                                            <p:strVal val="#ppt_h"/>
                                          </p:val>
                                        </p:tav>
                                      </p:tavLst>
                                    </p:anim>
                                    <p:animEffect transition="in" filter="fade">
                                      <p:cBhvr>
                                        <p:cTn id="26" dur="1000"/>
                                        <p:tgtEl>
                                          <p:spTgt spid="8199"/>
                                        </p:tgtEl>
                                      </p:cBhvr>
                                    </p:animEffect>
                                  </p:childTnLst>
                                </p:cTn>
                              </p:par>
                            </p:childTnLst>
                          </p:cTn>
                        </p:par>
                        <p:par>
                          <p:cTn id="27" fill="hold" nodeType="afterGroup">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8200"/>
                                        </p:tgtEl>
                                        <p:attrNameLst>
                                          <p:attrName>style.visibility</p:attrName>
                                        </p:attrNameLst>
                                      </p:cBhvr>
                                      <p:to>
                                        <p:strVal val="visible"/>
                                      </p:to>
                                    </p:set>
                                    <p:anim calcmode="lin" valueType="num">
                                      <p:cBhvr>
                                        <p:cTn id="30" dur="1000" fill="hold"/>
                                        <p:tgtEl>
                                          <p:spTgt spid="8200"/>
                                        </p:tgtEl>
                                        <p:attrNameLst>
                                          <p:attrName>ppt_w</p:attrName>
                                        </p:attrNameLst>
                                      </p:cBhvr>
                                      <p:tavLst>
                                        <p:tav tm="0">
                                          <p:val>
                                            <p:strVal val="#ppt_w+.3"/>
                                          </p:val>
                                        </p:tav>
                                        <p:tav tm="100000">
                                          <p:val>
                                            <p:strVal val="#ppt_w"/>
                                          </p:val>
                                        </p:tav>
                                      </p:tavLst>
                                    </p:anim>
                                    <p:anim calcmode="lin" valueType="num">
                                      <p:cBhvr>
                                        <p:cTn id="31" dur="1000" fill="hold"/>
                                        <p:tgtEl>
                                          <p:spTgt spid="8200"/>
                                        </p:tgtEl>
                                        <p:attrNameLst>
                                          <p:attrName>ppt_h</p:attrName>
                                        </p:attrNameLst>
                                      </p:cBhvr>
                                      <p:tavLst>
                                        <p:tav tm="0">
                                          <p:val>
                                            <p:strVal val="#ppt_h"/>
                                          </p:val>
                                        </p:tav>
                                        <p:tav tm="100000">
                                          <p:val>
                                            <p:strVal val="#ppt_h"/>
                                          </p:val>
                                        </p:tav>
                                      </p:tavLst>
                                    </p:anim>
                                    <p:animEffect transition="in" filter="fade">
                                      <p:cBhvr>
                                        <p:cTn id="32"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5" grpId="0" uiExpand="1" build="p"/>
      <p:bldP spid="8197" grpId="0" animBg="1"/>
      <p:bldP spid="8199" grpId="0" animBg="1"/>
      <p:bldP spid="82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OBSERVATIONS</a:t>
            </a:r>
          </a:p>
        </p:txBody>
      </p:sp>
      <p:sp>
        <p:nvSpPr>
          <p:cNvPr id="9219" name="Rectangle 3"/>
          <p:cNvSpPr>
            <a:spLocks noGrp="1" noChangeArrowheads="1"/>
          </p:cNvSpPr>
          <p:nvPr>
            <p:ph type="body" idx="1"/>
          </p:nvPr>
        </p:nvSpPr>
        <p:spPr/>
        <p:txBody>
          <a:bodyPr/>
          <a:lstStyle/>
          <a:p>
            <a:r>
              <a:rPr lang="en-US"/>
              <a:t>CANNOT BE SEALED BY THE HOLY SPIRIT WITHOUT HEARING THE GOSPEL GIVEN BY THE HOLY SPIRIT</a:t>
            </a:r>
          </a:p>
          <a:p>
            <a:r>
              <a:rPr lang="en-US"/>
              <a:t>CANNOT BE SEALED BY THE HOLY SPIRIT WITHOUT BELIEVING</a:t>
            </a:r>
          </a:p>
          <a:p>
            <a:pPr lvl="1"/>
            <a:r>
              <a:rPr lang="en-US"/>
              <a:t>WHO IS A BELIEVER????</a:t>
            </a:r>
          </a:p>
          <a:p>
            <a:pPr lvl="1"/>
            <a:r>
              <a:rPr lang="en-US"/>
              <a:t>WHEN WE ANSWER WHO A “BELIEVER” IS, WE KNOW “WHEN” WE ARE SEALED BY THE SPIRIT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 BELIEVER THAT IS SEALED</a:t>
            </a:r>
          </a:p>
        </p:txBody>
      </p:sp>
      <p:sp>
        <p:nvSpPr>
          <p:cNvPr id="10243" name="Rectangle 3"/>
          <p:cNvSpPr>
            <a:spLocks noGrp="1" noChangeArrowheads="1"/>
          </p:cNvSpPr>
          <p:nvPr>
            <p:ph type="body" idx="1"/>
          </p:nvPr>
        </p:nvSpPr>
        <p:spPr>
          <a:xfrm>
            <a:off x="762000" y="990600"/>
            <a:ext cx="8229600" cy="1828800"/>
          </a:xfrm>
        </p:spPr>
        <p:txBody>
          <a:bodyPr/>
          <a:lstStyle/>
          <a:p>
            <a:r>
              <a:rPr lang="en-US"/>
              <a:t>A BELIEVER IS NOT ONE WHO MERELY ACKNOWLEDGES CHRIST’S PERSON</a:t>
            </a:r>
          </a:p>
        </p:txBody>
      </p:sp>
      <p:sp>
        <p:nvSpPr>
          <p:cNvPr id="10244" name="Text Box 4"/>
          <p:cNvSpPr txBox="1">
            <a:spLocks noChangeArrowheads="1"/>
          </p:cNvSpPr>
          <p:nvPr/>
        </p:nvSpPr>
        <p:spPr bwMode="auto">
          <a:xfrm>
            <a:off x="0" y="2819400"/>
            <a:ext cx="5638800" cy="3549650"/>
          </a:xfrm>
          <a:prstGeom prst="rect">
            <a:avLst/>
          </a:prstGeom>
          <a:solidFill>
            <a:schemeClr val="tx1"/>
          </a:solidFill>
          <a:ln w="412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aseline="30000">
                <a:solidFill>
                  <a:schemeClr val="bg1"/>
                </a:solidFill>
              </a:rPr>
              <a:t>42</a:t>
            </a:r>
            <a:r>
              <a:rPr lang="en-US" sz="2800">
                <a:solidFill>
                  <a:schemeClr val="bg1"/>
                </a:solidFill>
              </a:rPr>
              <a:t>  Nevertheless even among the rulers many believed in Him, but because of the Pharisees they did not confess Him, lest they should be put out of the synagogue;</a:t>
            </a:r>
          </a:p>
          <a:p>
            <a:r>
              <a:rPr lang="en-US" sz="2800" baseline="30000">
                <a:solidFill>
                  <a:schemeClr val="bg1"/>
                </a:solidFill>
              </a:rPr>
              <a:t>43 </a:t>
            </a:r>
            <a:r>
              <a:rPr lang="en-US" sz="2800">
                <a:solidFill>
                  <a:schemeClr val="bg1"/>
                </a:solidFill>
              </a:rPr>
              <a:t> for they loved the praise of men more than the praise of God.</a:t>
            </a:r>
          </a:p>
          <a:p>
            <a:pPr algn="r"/>
            <a:r>
              <a:rPr lang="en-US" sz="2800">
                <a:solidFill>
                  <a:schemeClr val="bg1"/>
                </a:solidFill>
              </a:rPr>
              <a:t>JOHN 12:42, 43</a:t>
            </a:r>
          </a:p>
        </p:txBody>
      </p:sp>
      <p:sp>
        <p:nvSpPr>
          <p:cNvPr id="10245" name="Text Box 5"/>
          <p:cNvSpPr txBox="1">
            <a:spLocks noChangeArrowheads="1"/>
          </p:cNvSpPr>
          <p:nvPr/>
        </p:nvSpPr>
        <p:spPr bwMode="auto">
          <a:xfrm>
            <a:off x="5715000" y="2514600"/>
            <a:ext cx="3352800" cy="4191000"/>
          </a:xfrm>
          <a:prstGeom prst="rect">
            <a:avLst/>
          </a:prstGeom>
          <a:solidFill>
            <a:schemeClr val="accent3"/>
          </a:solidFill>
          <a:ln w="41275">
            <a:solidFill>
              <a:schemeClr val="tx1"/>
            </a:solidFill>
            <a:miter lim="800000"/>
            <a:headEnd/>
            <a:tailEnd/>
          </a:ln>
          <a:effectLst/>
        </p:spPr>
        <p:txBody>
          <a:bodyPr>
            <a:spAutoFit/>
          </a:bodyPr>
          <a:lstStyle/>
          <a:p>
            <a:pPr algn="ctr">
              <a:spcBef>
                <a:spcPct val="50000"/>
              </a:spcBef>
            </a:pPr>
            <a:r>
              <a:rPr lang="en-US" sz="2800" dirty="0"/>
              <a:t>“</a:t>
            </a:r>
            <a:r>
              <a:rPr lang="en-US" sz="2800" b="1" dirty="0"/>
              <a:t>How can you believe</a:t>
            </a:r>
            <a:r>
              <a:rPr lang="en-US" sz="2800" dirty="0"/>
              <a:t>, who receive honor from one another, and do not seek the honor that comes from the only God?”</a:t>
            </a:r>
          </a:p>
          <a:p>
            <a:pPr algn="ctr">
              <a:spcBef>
                <a:spcPct val="50000"/>
              </a:spcBef>
            </a:pPr>
            <a:r>
              <a:rPr lang="en-US" sz="2800" dirty="0"/>
              <a:t>JOHN 5:44</a:t>
            </a:r>
          </a:p>
        </p:txBody>
      </p:sp>
      <p:grpSp>
        <p:nvGrpSpPr>
          <p:cNvPr id="10250" name="Group 10"/>
          <p:cNvGrpSpPr>
            <a:grpSpLocks/>
          </p:cNvGrpSpPr>
          <p:nvPr/>
        </p:nvGrpSpPr>
        <p:grpSpPr bwMode="auto">
          <a:xfrm>
            <a:off x="990600" y="2971800"/>
            <a:ext cx="6705600" cy="838200"/>
            <a:chOff x="624" y="1872"/>
            <a:chExt cx="4224" cy="528"/>
          </a:xfrm>
        </p:grpSpPr>
        <p:sp>
          <p:nvSpPr>
            <p:cNvPr id="10246" name="Oval 6"/>
            <p:cNvSpPr>
              <a:spLocks noChangeArrowheads="1"/>
            </p:cNvSpPr>
            <p:nvPr/>
          </p:nvSpPr>
          <p:spPr bwMode="auto">
            <a:xfrm>
              <a:off x="624" y="2064"/>
              <a:ext cx="1584" cy="336"/>
            </a:xfrm>
            <a:prstGeom prst="ellipse">
              <a:avLst/>
            </a:prstGeom>
            <a:noFill/>
            <a:ln w="41275">
              <a:solidFill>
                <a:schemeClr val="bg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Oval 7"/>
            <p:cNvSpPr>
              <a:spLocks noChangeArrowheads="1"/>
            </p:cNvSpPr>
            <p:nvPr/>
          </p:nvSpPr>
          <p:spPr bwMode="auto">
            <a:xfrm>
              <a:off x="3840" y="1872"/>
              <a:ext cx="1008" cy="336"/>
            </a:xfrm>
            <a:prstGeom prst="ellipse">
              <a:avLst/>
            </a:prstGeom>
            <a:noFill/>
            <a:ln w="412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4)">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0" fill="hold"/>
                                        <p:tgtEl>
                                          <p:spTgt spid="10245"/>
                                        </p:tgtEl>
                                        <p:attrNameLst>
                                          <p:attrName>ppt_x</p:attrName>
                                        </p:attrNameLst>
                                      </p:cBhvr>
                                      <p:tavLst>
                                        <p:tav tm="0">
                                          <p:val>
                                            <p:strVal val="#ppt_x"/>
                                          </p:val>
                                        </p:tav>
                                        <p:tav tm="100000">
                                          <p:val>
                                            <p:strVal val="#ppt_x"/>
                                          </p:val>
                                        </p:tav>
                                      </p:tavLst>
                                    </p:anim>
                                    <p:anim calcmode="lin" valueType="num">
                                      <p:cBhvr additive="base">
                                        <p:cTn id="13" dur="5000" fill="hold"/>
                                        <p:tgtEl>
                                          <p:spTgt spid="1024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1" presetClass="entr" presetSubtype="4" fill="hold" nodeType="afterEffect">
                                  <p:stCondLst>
                                    <p:cond delay="0"/>
                                  </p:stCondLst>
                                  <p:childTnLst>
                                    <p:set>
                                      <p:cBhvr>
                                        <p:cTn id="16" dur="1" fill="hold">
                                          <p:stCondLst>
                                            <p:cond delay="0"/>
                                          </p:stCondLst>
                                        </p:cTn>
                                        <p:tgtEl>
                                          <p:spTgt spid="10250"/>
                                        </p:tgtEl>
                                        <p:attrNameLst>
                                          <p:attrName>style.visibility</p:attrName>
                                        </p:attrNameLst>
                                      </p:cBhvr>
                                      <p:to>
                                        <p:strVal val="visible"/>
                                      </p:to>
                                    </p:set>
                                    <p:animEffect transition="in" filter="wheel(4)">
                                      <p:cBhvr>
                                        <p:cTn id="17"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A BELIEVER THAT IS SEALED</a:t>
            </a:r>
          </a:p>
        </p:txBody>
      </p:sp>
      <p:sp>
        <p:nvSpPr>
          <p:cNvPr id="12291" name="Rectangle 3"/>
          <p:cNvSpPr>
            <a:spLocks noGrp="1" noChangeArrowheads="1"/>
          </p:cNvSpPr>
          <p:nvPr>
            <p:ph type="body" idx="1"/>
          </p:nvPr>
        </p:nvSpPr>
        <p:spPr>
          <a:xfrm>
            <a:off x="762000" y="990600"/>
            <a:ext cx="8229600" cy="2743200"/>
          </a:xfrm>
        </p:spPr>
        <p:txBody>
          <a:bodyPr/>
          <a:lstStyle/>
          <a:p>
            <a:r>
              <a:rPr lang="en-US">
                <a:solidFill>
                  <a:schemeClr val="tx2"/>
                </a:solidFill>
              </a:rPr>
              <a:t>A BELIEVER IS NOT ONE WHO MERELY ACKNOWLEDGES CHRIST’S PERSON</a:t>
            </a:r>
          </a:p>
          <a:p>
            <a:r>
              <a:rPr lang="en-US"/>
              <a:t>A BELIEVER IS NOT ONE WHO MERELY “PROFESSES” CHRIST</a:t>
            </a:r>
          </a:p>
        </p:txBody>
      </p:sp>
      <p:sp>
        <p:nvSpPr>
          <p:cNvPr id="12292" name="Text Box 4"/>
          <p:cNvSpPr txBox="1">
            <a:spLocks noChangeArrowheads="1"/>
          </p:cNvSpPr>
          <p:nvPr/>
        </p:nvSpPr>
        <p:spPr bwMode="auto">
          <a:xfrm>
            <a:off x="0" y="3581400"/>
            <a:ext cx="9144000" cy="2082800"/>
          </a:xfrm>
          <a:prstGeom prst="rect">
            <a:avLst/>
          </a:prstGeom>
          <a:solidFill>
            <a:schemeClr val="tx1"/>
          </a:solidFill>
          <a:ln w="412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rPr>
              <a:t>“Not everyone who says to Me, ‘Lord, Lord,’ shall enter the kingdom of heaven, but he who does the will of My Father in heaven” </a:t>
            </a:r>
          </a:p>
          <a:p>
            <a:pPr algn="r"/>
            <a:r>
              <a:rPr lang="en-US" sz="3200">
                <a:solidFill>
                  <a:schemeClr val="bg1"/>
                </a:solidFill>
              </a:rPr>
              <a:t>(MATT. 7:21)</a:t>
            </a:r>
          </a:p>
        </p:txBody>
      </p:sp>
      <p:sp>
        <p:nvSpPr>
          <p:cNvPr id="12297" name="Text Box 9"/>
          <p:cNvSpPr txBox="1">
            <a:spLocks noChangeArrowheads="1"/>
          </p:cNvSpPr>
          <p:nvPr/>
        </p:nvSpPr>
        <p:spPr bwMode="auto">
          <a:xfrm>
            <a:off x="0" y="5791200"/>
            <a:ext cx="9144000" cy="1066800"/>
          </a:xfrm>
          <a:prstGeom prst="rect">
            <a:avLst/>
          </a:prstGeom>
          <a:solidFill>
            <a:schemeClr val="bg1"/>
          </a:solidFill>
          <a:ln>
            <a:noFill/>
          </a:ln>
          <a:effectLst/>
          <a:extLst>
            <a:ext uri="{91240B29-F687-4F45-9708-019B960494DF}">
              <a14:hiddenLine xmlns:a14="http://schemas.microsoft.com/office/drawing/2010/main" w="412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latin typeface="Arial Black" pitchFamily="34" charset="0"/>
              </a:rPr>
              <a:t>SEVERAL SAY “LORD” BUT FEW DO WHAT THE LORD ASKS!</a:t>
            </a:r>
          </a:p>
        </p:txBody>
      </p:sp>
      <p:sp>
        <p:nvSpPr>
          <p:cNvPr id="12298" name="Line 10"/>
          <p:cNvSpPr>
            <a:spLocks noChangeShapeType="1"/>
          </p:cNvSpPr>
          <p:nvPr/>
        </p:nvSpPr>
        <p:spPr bwMode="auto">
          <a:xfrm>
            <a:off x="5486400" y="4572000"/>
            <a:ext cx="2971800" cy="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11"/>
          <p:cNvSpPr>
            <a:spLocks noChangeShapeType="1"/>
          </p:cNvSpPr>
          <p:nvPr/>
        </p:nvSpPr>
        <p:spPr bwMode="auto">
          <a:xfrm>
            <a:off x="0" y="5105400"/>
            <a:ext cx="3657600" cy="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edge">
                                      <p:cBhvr>
                                        <p:cTn id="7" dur="20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wipe(left)">
                                      <p:cBhvr>
                                        <p:cTn id="12" dur="500"/>
                                        <p:tgtEl>
                                          <p:spTgt spid="1229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299"/>
                                        </p:tgtEl>
                                        <p:attrNameLst>
                                          <p:attrName>style.visibility</p:attrName>
                                        </p:attrNameLst>
                                      </p:cBhvr>
                                      <p:to>
                                        <p:strVal val="visible"/>
                                      </p:to>
                                    </p:set>
                                    <p:animEffect transition="in" filter="wipe(left)">
                                      <p:cBhvr>
                                        <p:cTn id="15" dur="500"/>
                                        <p:tgtEl>
                                          <p:spTgt spid="122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297"/>
                                        </p:tgtEl>
                                        <p:attrNameLst>
                                          <p:attrName>style.visibility</p:attrName>
                                        </p:attrNameLst>
                                      </p:cBhvr>
                                      <p:to>
                                        <p:strVal val="visible"/>
                                      </p:to>
                                    </p:set>
                                    <p:animEffect transition="in" filter="dissolve">
                                      <p:cBhvr>
                                        <p:cTn id="20"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7" grpId="0" animBg="1"/>
      <p:bldP spid="12298" grpId="0" animBg="1"/>
      <p:bldP spid="122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HE WHO DOES THE WILL OF THE FATHER</a:t>
            </a:r>
          </a:p>
        </p:txBody>
      </p:sp>
      <p:sp>
        <p:nvSpPr>
          <p:cNvPr id="13315" name="Rectangle 3"/>
          <p:cNvSpPr>
            <a:spLocks noGrp="1" noChangeArrowheads="1"/>
          </p:cNvSpPr>
          <p:nvPr>
            <p:ph type="body" idx="1"/>
          </p:nvPr>
        </p:nvSpPr>
        <p:spPr/>
        <p:txBody>
          <a:bodyPr/>
          <a:lstStyle/>
          <a:p>
            <a:r>
              <a:rPr lang="en-US"/>
              <a:t>WILL HEAR THE GOSPEL</a:t>
            </a:r>
          </a:p>
          <a:p>
            <a:r>
              <a:rPr lang="en-US"/>
              <a:t>WILL BELIEVE THE GOSPEL</a:t>
            </a:r>
          </a:p>
          <a:p>
            <a:r>
              <a:rPr lang="en-US"/>
              <a:t>WILL REPENT FROM HIS SINS (ACTS 17:30)</a:t>
            </a:r>
          </a:p>
          <a:p>
            <a:r>
              <a:rPr lang="en-US"/>
              <a:t>WILL CONFESS CHRIST AS LORD (MATT. 10:32)</a:t>
            </a:r>
          </a:p>
          <a:p>
            <a:r>
              <a:rPr lang="en-US"/>
              <a:t>WILL CALL ON THE NAME OF THE LORD BY BEING BAPTIZED </a:t>
            </a:r>
            <a:br>
              <a:rPr lang="en-US"/>
            </a:br>
            <a:r>
              <a:rPr lang="en-US"/>
              <a:t>(ACTS 22:16)</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TRUE “BELIEVER” IS A BAPTIZED BELIEVER</a:t>
            </a:r>
          </a:p>
        </p:txBody>
      </p:sp>
      <p:sp>
        <p:nvSpPr>
          <p:cNvPr id="14340" name="Text Box 4"/>
          <p:cNvSpPr txBox="1">
            <a:spLocks noChangeArrowheads="1"/>
          </p:cNvSpPr>
          <p:nvPr/>
        </p:nvSpPr>
        <p:spPr bwMode="auto">
          <a:xfrm>
            <a:off x="533400" y="990600"/>
            <a:ext cx="8305800" cy="5792788"/>
          </a:xfrm>
          <a:prstGeom prst="rect">
            <a:avLst/>
          </a:prstGeom>
          <a:solidFill>
            <a:schemeClr val="bg1"/>
          </a:solidFill>
          <a:ln w="412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29  Then he called for a light, ran in, and fell down trembling before Paul and Silas.</a:t>
            </a:r>
          </a:p>
          <a:p>
            <a:r>
              <a:rPr lang="en-US" sz="2400"/>
              <a:t>30  And he brought them out and said, "Sirs, what must I do to be saved?"</a:t>
            </a:r>
          </a:p>
          <a:p>
            <a:r>
              <a:rPr lang="en-US" sz="2400"/>
              <a:t>31  So they said, "Believe on the Lord Jesus Christ, and you will be saved, you and your household."</a:t>
            </a:r>
          </a:p>
          <a:p>
            <a:r>
              <a:rPr lang="en-US" sz="2400"/>
              <a:t>32  Then they spoke the word of the Lord to him and to all who were in his house.</a:t>
            </a:r>
          </a:p>
          <a:p>
            <a:r>
              <a:rPr lang="en-US" sz="2400"/>
              <a:t>33  And he took them the same hour of the night and washed their stripes. And immediately he and all his family were baptized.</a:t>
            </a:r>
          </a:p>
          <a:p>
            <a:r>
              <a:rPr lang="en-US" sz="2400"/>
              <a:t>34  Now when he had brought them into his house, he set food before them; and he rejoiced, having believed in God with all his household.</a:t>
            </a:r>
          </a:p>
          <a:p>
            <a:pPr algn="r">
              <a:spcBef>
                <a:spcPct val="50000"/>
              </a:spcBef>
            </a:pPr>
            <a:r>
              <a:rPr lang="en-US" sz="2400"/>
              <a:t>ACTS 16:29-34</a:t>
            </a:r>
          </a:p>
        </p:txBody>
      </p:sp>
      <p:sp>
        <p:nvSpPr>
          <p:cNvPr id="14341" name="Line 5"/>
          <p:cNvSpPr>
            <a:spLocks noChangeShapeType="1"/>
          </p:cNvSpPr>
          <p:nvPr/>
        </p:nvSpPr>
        <p:spPr bwMode="auto">
          <a:xfrm>
            <a:off x="5943600" y="2133600"/>
            <a:ext cx="2667000" cy="0"/>
          </a:xfrm>
          <a:prstGeom prst="line">
            <a:avLst/>
          </a:prstGeom>
          <a:noFill/>
          <a:ln w="412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a:off x="609600" y="2514600"/>
            <a:ext cx="1676400" cy="0"/>
          </a:xfrm>
          <a:prstGeom prst="line">
            <a:avLst/>
          </a:prstGeom>
          <a:noFill/>
          <a:ln w="412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Rectangle 7"/>
          <p:cNvSpPr>
            <a:spLocks noChangeArrowheads="1"/>
          </p:cNvSpPr>
          <p:nvPr/>
        </p:nvSpPr>
        <p:spPr bwMode="auto">
          <a:xfrm>
            <a:off x="3048000" y="2501900"/>
            <a:ext cx="4495800" cy="457200"/>
          </a:xfrm>
          <a:prstGeom prst="rect">
            <a:avLst/>
          </a:prstGeom>
          <a:solidFill>
            <a:schemeClr val="hlink">
              <a:alpha val="20000"/>
            </a:schemeClr>
          </a:solidFill>
          <a:ln w="412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8"/>
          <p:cNvSpPr>
            <a:spLocks noChangeShapeType="1"/>
          </p:cNvSpPr>
          <p:nvPr/>
        </p:nvSpPr>
        <p:spPr bwMode="auto">
          <a:xfrm>
            <a:off x="1860550" y="3613150"/>
            <a:ext cx="4267200" cy="0"/>
          </a:xfrm>
          <a:prstGeom prst="line">
            <a:avLst/>
          </a:prstGeom>
          <a:noFill/>
          <a:ln w="412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Rectangle 9"/>
          <p:cNvSpPr>
            <a:spLocks noChangeArrowheads="1"/>
          </p:cNvSpPr>
          <p:nvPr/>
        </p:nvSpPr>
        <p:spPr bwMode="auto">
          <a:xfrm>
            <a:off x="1111250" y="3200400"/>
            <a:ext cx="762000" cy="412750"/>
          </a:xfrm>
          <a:prstGeom prst="rect">
            <a:avLst/>
          </a:prstGeom>
          <a:noFill/>
          <a:ln w="41275">
            <a:solidFill>
              <a:schemeClr va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9" name="Group 13"/>
          <p:cNvGrpSpPr>
            <a:grpSpLocks/>
          </p:cNvGrpSpPr>
          <p:nvPr/>
        </p:nvGrpSpPr>
        <p:grpSpPr bwMode="auto">
          <a:xfrm>
            <a:off x="609600" y="4343400"/>
            <a:ext cx="7924800" cy="717550"/>
            <a:chOff x="384" y="2736"/>
            <a:chExt cx="4992" cy="452"/>
          </a:xfrm>
        </p:grpSpPr>
        <p:sp>
          <p:nvSpPr>
            <p:cNvPr id="14346" name="Rectangle 10"/>
            <p:cNvSpPr>
              <a:spLocks noChangeArrowheads="1"/>
            </p:cNvSpPr>
            <p:nvPr/>
          </p:nvSpPr>
          <p:spPr bwMode="auto">
            <a:xfrm>
              <a:off x="2592" y="2736"/>
              <a:ext cx="1056" cy="240"/>
            </a:xfrm>
            <a:prstGeom prst="rect">
              <a:avLst/>
            </a:prstGeom>
            <a:noFill/>
            <a:ln w="41275">
              <a:solidFill>
                <a:schemeClr va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1"/>
            <p:cNvSpPr>
              <a:spLocks noChangeShapeType="1"/>
            </p:cNvSpPr>
            <p:nvPr/>
          </p:nvSpPr>
          <p:spPr bwMode="auto">
            <a:xfrm>
              <a:off x="3600" y="2976"/>
              <a:ext cx="1776" cy="0"/>
            </a:xfrm>
            <a:prstGeom prst="line">
              <a:avLst/>
            </a:prstGeom>
            <a:noFill/>
            <a:ln w="412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a:off x="384" y="3188"/>
              <a:ext cx="1248" cy="0"/>
            </a:xfrm>
            <a:prstGeom prst="line">
              <a:avLst/>
            </a:prstGeom>
            <a:noFill/>
            <a:ln w="412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2" name="Group 16"/>
          <p:cNvGrpSpPr>
            <a:grpSpLocks/>
          </p:cNvGrpSpPr>
          <p:nvPr/>
        </p:nvGrpSpPr>
        <p:grpSpPr bwMode="auto">
          <a:xfrm>
            <a:off x="5334000" y="3048000"/>
            <a:ext cx="3200400" cy="2819400"/>
            <a:chOff x="3360" y="1920"/>
            <a:chExt cx="2016" cy="1776"/>
          </a:xfrm>
        </p:grpSpPr>
        <p:sp>
          <p:nvSpPr>
            <p:cNvPr id="14350" name="Rectangle 14"/>
            <p:cNvSpPr>
              <a:spLocks noChangeArrowheads="1"/>
            </p:cNvSpPr>
            <p:nvPr/>
          </p:nvSpPr>
          <p:spPr bwMode="auto">
            <a:xfrm>
              <a:off x="3360" y="3408"/>
              <a:ext cx="2016" cy="288"/>
            </a:xfrm>
            <a:prstGeom prst="rect">
              <a:avLst/>
            </a:prstGeom>
            <a:solidFill>
              <a:schemeClr val="hlink">
                <a:alpha val="20000"/>
              </a:schemeClr>
            </a:solidFill>
            <a:ln w="412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15"/>
            <p:cNvSpPr>
              <a:spLocks noChangeShapeType="1"/>
            </p:cNvSpPr>
            <p:nvPr/>
          </p:nvSpPr>
          <p:spPr bwMode="auto">
            <a:xfrm flipH="1" flipV="1">
              <a:off x="4368" y="1920"/>
              <a:ext cx="48" cy="1440"/>
            </a:xfrm>
            <a:prstGeom prst="line">
              <a:avLst/>
            </a:prstGeom>
            <a:noFill/>
            <a:ln w="69850">
              <a:solidFill>
                <a:srgbClr val="00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strVal val="#ppt_w+.3"/>
                                          </p:val>
                                        </p:tav>
                                        <p:tav tm="100000">
                                          <p:val>
                                            <p:strVal val="#ppt_w"/>
                                          </p:val>
                                        </p:tav>
                                      </p:tavLst>
                                    </p:anim>
                                    <p:anim calcmode="lin" valueType="num">
                                      <p:cBhvr>
                                        <p:cTn id="8" dur="1000" fill="hold"/>
                                        <p:tgtEl>
                                          <p:spTgt spid="14341"/>
                                        </p:tgtEl>
                                        <p:attrNameLst>
                                          <p:attrName>ppt_h</p:attrName>
                                        </p:attrNameLst>
                                      </p:cBhvr>
                                      <p:tavLst>
                                        <p:tav tm="0">
                                          <p:val>
                                            <p:strVal val="#ppt_h"/>
                                          </p:val>
                                        </p:tav>
                                        <p:tav tm="100000">
                                          <p:val>
                                            <p:strVal val="#ppt_h"/>
                                          </p:val>
                                        </p:tav>
                                      </p:tavLst>
                                    </p:anim>
                                    <p:animEffect transition="in" filter="fade">
                                      <p:cBhvr>
                                        <p:cTn id="9" dur="1000"/>
                                        <p:tgtEl>
                                          <p:spTgt spid="1434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ppt_w</p:attrName>
                                        </p:attrNameLst>
                                      </p:cBhvr>
                                      <p:tavLst>
                                        <p:tav tm="0">
                                          <p:val>
                                            <p:strVal val="#ppt_w+.3"/>
                                          </p:val>
                                        </p:tav>
                                        <p:tav tm="100000">
                                          <p:val>
                                            <p:strVal val="#ppt_w"/>
                                          </p:val>
                                        </p:tav>
                                      </p:tavLst>
                                    </p:anim>
                                    <p:anim calcmode="lin" valueType="num">
                                      <p:cBhvr>
                                        <p:cTn id="13" dur="1000" fill="hold"/>
                                        <p:tgtEl>
                                          <p:spTgt spid="14342"/>
                                        </p:tgtEl>
                                        <p:attrNameLst>
                                          <p:attrName>ppt_h</p:attrName>
                                        </p:attrNameLst>
                                      </p:cBhvr>
                                      <p:tavLst>
                                        <p:tav tm="0">
                                          <p:val>
                                            <p:strVal val="#ppt_h"/>
                                          </p:val>
                                        </p:tav>
                                        <p:tav tm="100000">
                                          <p:val>
                                            <p:strVal val="#ppt_h"/>
                                          </p:val>
                                        </p:tav>
                                      </p:tavLst>
                                    </p:anim>
                                    <p:animEffect transition="in" filter="fade">
                                      <p:cBhvr>
                                        <p:cTn id="14" dur="1000"/>
                                        <p:tgtEl>
                                          <p:spTgt spid="1434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xit" presetSubtype="0" accel="100000" fill="hold" grpId="1" nodeType="clickEffect">
                                  <p:stCondLst>
                                    <p:cond delay="0"/>
                                  </p:stCondLst>
                                  <p:childTnLst>
                                    <p:anim calcmode="lin" valueType="num">
                                      <p:cBhvr>
                                        <p:cTn id="18" dur="1000"/>
                                        <p:tgtEl>
                                          <p:spTgt spid="14341"/>
                                        </p:tgtEl>
                                        <p:attrNameLst>
                                          <p:attrName>ppt_w</p:attrName>
                                        </p:attrNameLst>
                                      </p:cBhvr>
                                      <p:tavLst>
                                        <p:tav tm="0">
                                          <p:val>
                                            <p:strVal val="ppt_w"/>
                                          </p:val>
                                        </p:tav>
                                        <p:tav tm="100000">
                                          <p:val>
                                            <p:strVal val="ppt_w+.3"/>
                                          </p:val>
                                        </p:tav>
                                      </p:tavLst>
                                    </p:anim>
                                    <p:anim calcmode="lin" valueType="num">
                                      <p:cBhvr>
                                        <p:cTn id="19" dur="1000"/>
                                        <p:tgtEl>
                                          <p:spTgt spid="14341"/>
                                        </p:tgtEl>
                                        <p:attrNameLst>
                                          <p:attrName>ppt_h</p:attrName>
                                        </p:attrNameLst>
                                      </p:cBhvr>
                                      <p:tavLst>
                                        <p:tav tm="0">
                                          <p:val>
                                            <p:strVal val="ppt_h"/>
                                          </p:val>
                                        </p:tav>
                                        <p:tav tm="100000">
                                          <p:val>
                                            <p:strVal val="ppt_h"/>
                                          </p:val>
                                        </p:tav>
                                      </p:tavLst>
                                    </p:anim>
                                    <p:animEffect transition="out" filter="fade">
                                      <p:cBhvr>
                                        <p:cTn id="20" dur="1000"/>
                                        <p:tgtEl>
                                          <p:spTgt spid="14341"/>
                                        </p:tgtEl>
                                      </p:cBhvr>
                                    </p:animEffect>
                                    <p:set>
                                      <p:cBhvr>
                                        <p:cTn id="21" dur="1" fill="hold">
                                          <p:stCondLst>
                                            <p:cond delay="999"/>
                                          </p:stCondLst>
                                        </p:cTn>
                                        <p:tgtEl>
                                          <p:spTgt spid="14341"/>
                                        </p:tgtEl>
                                        <p:attrNameLst>
                                          <p:attrName>style.visibility</p:attrName>
                                        </p:attrNameLst>
                                      </p:cBhvr>
                                      <p:to>
                                        <p:strVal val="hidden"/>
                                      </p:to>
                                    </p:set>
                                  </p:childTnLst>
                                </p:cTn>
                              </p:par>
                              <p:par>
                                <p:cTn id="22" presetID="50" presetClass="exit" presetSubtype="0" accel="100000" fill="hold" grpId="1" nodeType="withEffect">
                                  <p:stCondLst>
                                    <p:cond delay="0"/>
                                  </p:stCondLst>
                                  <p:childTnLst>
                                    <p:anim calcmode="lin" valueType="num">
                                      <p:cBhvr>
                                        <p:cTn id="23" dur="1000"/>
                                        <p:tgtEl>
                                          <p:spTgt spid="14342"/>
                                        </p:tgtEl>
                                        <p:attrNameLst>
                                          <p:attrName>ppt_w</p:attrName>
                                        </p:attrNameLst>
                                      </p:cBhvr>
                                      <p:tavLst>
                                        <p:tav tm="0">
                                          <p:val>
                                            <p:strVal val="ppt_w"/>
                                          </p:val>
                                        </p:tav>
                                        <p:tav tm="100000">
                                          <p:val>
                                            <p:strVal val="ppt_w+.3"/>
                                          </p:val>
                                        </p:tav>
                                      </p:tavLst>
                                    </p:anim>
                                    <p:anim calcmode="lin" valueType="num">
                                      <p:cBhvr>
                                        <p:cTn id="24" dur="1000"/>
                                        <p:tgtEl>
                                          <p:spTgt spid="14342"/>
                                        </p:tgtEl>
                                        <p:attrNameLst>
                                          <p:attrName>ppt_h</p:attrName>
                                        </p:attrNameLst>
                                      </p:cBhvr>
                                      <p:tavLst>
                                        <p:tav tm="0">
                                          <p:val>
                                            <p:strVal val="ppt_h"/>
                                          </p:val>
                                        </p:tav>
                                        <p:tav tm="100000">
                                          <p:val>
                                            <p:strVal val="ppt_h"/>
                                          </p:val>
                                        </p:tav>
                                      </p:tavLst>
                                    </p:anim>
                                    <p:animEffect transition="out" filter="fade">
                                      <p:cBhvr>
                                        <p:cTn id="25" dur="1000"/>
                                        <p:tgtEl>
                                          <p:spTgt spid="14342"/>
                                        </p:tgtEl>
                                      </p:cBhvr>
                                    </p:animEffect>
                                    <p:set>
                                      <p:cBhvr>
                                        <p:cTn id="26" dur="1" fill="hold">
                                          <p:stCondLst>
                                            <p:cond delay="999"/>
                                          </p:stCondLst>
                                        </p:cTn>
                                        <p:tgtEl>
                                          <p:spTgt spid="14342"/>
                                        </p:tgtEl>
                                        <p:attrNameLst>
                                          <p:attrName>style.visibility</p:attrName>
                                        </p:attrNameLst>
                                      </p:cBhvr>
                                      <p:to>
                                        <p:strVal val="hidden"/>
                                      </p:to>
                                    </p:set>
                                  </p:childTnLst>
                                </p:cTn>
                              </p:par>
                            </p:childTnLst>
                          </p:cTn>
                        </p:par>
                        <p:par>
                          <p:cTn id="27" fill="hold" nodeType="afterGroup">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14343"/>
                                        </p:tgtEl>
                                        <p:attrNameLst>
                                          <p:attrName>style.visibility</p:attrName>
                                        </p:attrNameLst>
                                      </p:cBhvr>
                                      <p:to>
                                        <p:strVal val="visible"/>
                                      </p:to>
                                    </p:set>
                                    <p:animEffect transition="in" filter="dissolve">
                                      <p:cBhvr>
                                        <p:cTn id="30" dur="500"/>
                                        <p:tgtEl>
                                          <p:spTgt spid="143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4345"/>
                                        </p:tgtEl>
                                        <p:attrNameLst>
                                          <p:attrName>style.visibility</p:attrName>
                                        </p:attrNameLst>
                                      </p:cBhvr>
                                      <p:to>
                                        <p:strVal val="visible"/>
                                      </p:to>
                                    </p:set>
                                    <p:anim calcmode="lin" valueType="num">
                                      <p:cBhvr>
                                        <p:cTn id="35" dur="1000" fill="hold"/>
                                        <p:tgtEl>
                                          <p:spTgt spid="14345"/>
                                        </p:tgtEl>
                                        <p:attrNameLst>
                                          <p:attrName>ppt_w</p:attrName>
                                        </p:attrNameLst>
                                      </p:cBhvr>
                                      <p:tavLst>
                                        <p:tav tm="0">
                                          <p:val>
                                            <p:strVal val="#ppt_w+.3"/>
                                          </p:val>
                                        </p:tav>
                                        <p:tav tm="100000">
                                          <p:val>
                                            <p:strVal val="#ppt_w"/>
                                          </p:val>
                                        </p:tav>
                                      </p:tavLst>
                                    </p:anim>
                                    <p:anim calcmode="lin" valueType="num">
                                      <p:cBhvr>
                                        <p:cTn id="36" dur="1000" fill="hold"/>
                                        <p:tgtEl>
                                          <p:spTgt spid="14345"/>
                                        </p:tgtEl>
                                        <p:attrNameLst>
                                          <p:attrName>ppt_h</p:attrName>
                                        </p:attrNameLst>
                                      </p:cBhvr>
                                      <p:tavLst>
                                        <p:tav tm="0">
                                          <p:val>
                                            <p:strVal val="#ppt_h"/>
                                          </p:val>
                                        </p:tav>
                                        <p:tav tm="100000">
                                          <p:val>
                                            <p:strVal val="#ppt_h"/>
                                          </p:val>
                                        </p:tav>
                                      </p:tavLst>
                                    </p:anim>
                                    <p:animEffect transition="in" filter="fade">
                                      <p:cBhvr>
                                        <p:cTn id="37" dur="1000"/>
                                        <p:tgtEl>
                                          <p:spTgt spid="14345"/>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14344"/>
                                        </p:tgtEl>
                                        <p:attrNameLst>
                                          <p:attrName>style.visibility</p:attrName>
                                        </p:attrNameLst>
                                      </p:cBhvr>
                                      <p:to>
                                        <p:strVal val="visible"/>
                                      </p:to>
                                    </p:set>
                                    <p:anim calcmode="lin" valueType="num">
                                      <p:cBhvr>
                                        <p:cTn id="40" dur="1000" fill="hold"/>
                                        <p:tgtEl>
                                          <p:spTgt spid="14344"/>
                                        </p:tgtEl>
                                        <p:attrNameLst>
                                          <p:attrName>ppt_w</p:attrName>
                                        </p:attrNameLst>
                                      </p:cBhvr>
                                      <p:tavLst>
                                        <p:tav tm="0">
                                          <p:val>
                                            <p:strVal val="#ppt_w+.3"/>
                                          </p:val>
                                        </p:tav>
                                        <p:tav tm="100000">
                                          <p:val>
                                            <p:strVal val="#ppt_w"/>
                                          </p:val>
                                        </p:tav>
                                      </p:tavLst>
                                    </p:anim>
                                    <p:anim calcmode="lin" valueType="num">
                                      <p:cBhvr>
                                        <p:cTn id="41" dur="1000" fill="hold"/>
                                        <p:tgtEl>
                                          <p:spTgt spid="14344"/>
                                        </p:tgtEl>
                                        <p:attrNameLst>
                                          <p:attrName>ppt_h</p:attrName>
                                        </p:attrNameLst>
                                      </p:cBhvr>
                                      <p:tavLst>
                                        <p:tav tm="0">
                                          <p:val>
                                            <p:strVal val="#ppt_h"/>
                                          </p:val>
                                        </p:tav>
                                        <p:tav tm="100000">
                                          <p:val>
                                            <p:strVal val="#ppt_h"/>
                                          </p:val>
                                        </p:tav>
                                      </p:tavLst>
                                    </p:anim>
                                    <p:animEffect transition="in" filter="fade">
                                      <p:cBhvr>
                                        <p:cTn id="42" dur="1000"/>
                                        <p:tgtEl>
                                          <p:spTgt spid="143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xit" presetSubtype="0" fill="hold" grpId="1" nodeType="clickEffect">
                                  <p:stCondLst>
                                    <p:cond delay="0"/>
                                  </p:stCondLst>
                                  <p:childTnLst>
                                    <p:anim calcmode="lin" valueType="num">
                                      <p:cBhvr>
                                        <p:cTn id="46" dur="1000"/>
                                        <p:tgtEl>
                                          <p:spTgt spid="14345"/>
                                        </p:tgtEl>
                                        <p:attrNameLst>
                                          <p:attrName>ppt_x</p:attrName>
                                        </p:attrNameLst>
                                      </p:cBhvr>
                                      <p:tavLst>
                                        <p:tav tm="0">
                                          <p:val>
                                            <p:strVal val="ppt_x"/>
                                          </p:val>
                                        </p:tav>
                                        <p:tav tm="100000">
                                          <p:val>
                                            <p:strVal val="ppt_x-.2"/>
                                          </p:val>
                                        </p:tav>
                                      </p:tavLst>
                                    </p:anim>
                                    <p:anim calcmode="lin" valueType="num">
                                      <p:cBhvr>
                                        <p:cTn id="47" dur="1000"/>
                                        <p:tgtEl>
                                          <p:spTgt spid="14345"/>
                                        </p:tgtEl>
                                        <p:attrNameLst>
                                          <p:attrName>ppt_y</p:attrName>
                                        </p:attrNameLst>
                                      </p:cBhvr>
                                      <p:tavLst>
                                        <p:tav tm="0">
                                          <p:val>
                                            <p:strVal val="ppt_y"/>
                                          </p:val>
                                        </p:tav>
                                        <p:tav tm="100000">
                                          <p:val>
                                            <p:strVal val="ppt_y"/>
                                          </p:val>
                                        </p:tav>
                                      </p:tavLst>
                                    </p:anim>
                                    <p:animEffect transition="out" filter="fade">
                                      <p:cBhvr>
                                        <p:cTn id="48" dur="1000"/>
                                        <p:tgtEl>
                                          <p:spTgt spid="14345"/>
                                        </p:tgtEl>
                                      </p:cBhvr>
                                    </p:animEffect>
                                    <p:set>
                                      <p:cBhvr>
                                        <p:cTn id="49" dur="1" fill="hold">
                                          <p:stCondLst>
                                            <p:cond delay="999"/>
                                          </p:stCondLst>
                                        </p:cTn>
                                        <p:tgtEl>
                                          <p:spTgt spid="14345"/>
                                        </p:tgtEl>
                                        <p:attrNameLst>
                                          <p:attrName>style.visibility</p:attrName>
                                        </p:attrNameLst>
                                      </p:cBhvr>
                                      <p:to>
                                        <p:strVal val="hidden"/>
                                      </p:to>
                                    </p:set>
                                  </p:childTnLst>
                                </p:cTn>
                              </p:par>
                              <p:par>
                                <p:cTn id="50" presetID="29" presetClass="exit" presetSubtype="0" fill="hold" grpId="1" nodeType="withEffect">
                                  <p:stCondLst>
                                    <p:cond delay="0"/>
                                  </p:stCondLst>
                                  <p:childTnLst>
                                    <p:anim calcmode="lin" valueType="num">
                                      <p:cBhvr>
                                        <p:cTn id="51" dur="1000"/>
                                        <p:tgtEl>
                                          <p:spTgt spid="14344"/>
                                        </p:tgtEl>
                                        <p:attrNameLst>
                                          <p:attrName>ppt_x</p:attrName>
                                        </p:attrNameLst>
                                      </p:cBhvr>
                                      <p:tavLst>
                                        <p:tav tm="0">
                                          <p:val>
                                            <p:strVal val="ppt_x"/>
                                          </p:val>
                                        </p:tav>
                                        <p:tav tm="100000">
                                          <p:val>
                                            <p:strVal val="ppt_x-.2"/>
                                          </p:val>
                                        </p:tav>
                                      </p:tavLst>
                                    </p:anim>
                                    <p:anim calcmode="lin" valueType="num">
                                      <p:cBhvr>
                                        <p:cTn id="52" dur="1000"/>
                                        <p:tgtEl>
                                          <p:spTgt spid="14344"/>
                                        </p:tgtEl>
                                        <p:attrNameLst>
                                          <p:attrName>ppt_y</p:attrName>
                                        </p:attrNameLst>
                                      </p:cBhvr>
                                      <p:tavLst>
                                        <p:tav tm="0">
                                          <p:val>
                                            <p:strVal val="ppt_y"/>
                                          </p:val>
                                        </p:tav>
                                        <p:tav tm="100000">
                                          <p:val>
                                            <p:strVal val="ppt_y"/>
                                          </p:val>
                                        </p:tav>
                                      </p:tavLst>
                                    </p:anim>
                                    <p:animEffect transition="out" filter="fade">
                                      <p:cBhvr>
                                        <p:cTn id="53" dur="1000"/>
                                        <p:tgtEl>
                                          <p:spTgt spid="14344"/>
                                        </p:tgtEl>
                                      </p:cBhvr>
                                    </p:animEffect>
                                    <p:set>
                                      <p:cBhvr>
                                        <p:cTn id="54" dur="1" fill="hold">
                                          <p:stCondLst>
                                            <p:cond delay="999"/>
                                          </p:stCondLst>
                                        </p:cTn>
                                        <p:tgtEl>
                                          <p:spTgt spid="14344"/>
                                        </p:tgtEl>
                                        <p:attrNameLst>
                                          <p:attrName>style.visibility</p:attrName>
                                        </p:attrNameLst>
                                      </p:cBhvr>
                                      <p:to>
                                        <p:strVal val="hidden"/>
                                      </p:to>
                                    </p:set>
                                  </p:childTnLst>
                                </p:cTn>
                              </p:par>
                            </p:childTnLst>
                          </p:cTn>
                        </p:par>
                        <p:par>
                          <p:cTn id="55" fill="hold" nodeType="afterGroup">
                            <p:stCondLst>
                              <p:cond delay="1000"/>
                            </p:stCondLst>
                            <p:childTnLst>
                              <p:par>
                                <p:cTn id="56" presetID="50" presetClass="entr" presetSubtype="0" decel="100000" fill="hold" nodeType="afterEffect">
                                  <p:stCondLst>
                                    <p:cond delay="0"/>
                                  </p:stCondLst>
                                  <p:childTnLst>
                                    <p:set>
                                      <p:cBhvr>
                                        <p:cTn id="57" dur="1" fill="hold">
                                          <p:stCondLst>
                                            <p:cond delay="0"/>
                                          </p:stCondLst>
                                        </p:cTn>
                                        <p:tgtEl>
                                          <p:spTgt spid="14349"/>
                                        </p:tgtEl>
                                        <p:attrNameLst>
                                          <p:attrName>style.visibility</p:attrName>
                                        </p:attrNameLst>
                                      </p:cBhvr>
                                      <p:to>
                                        <p:strVal val="visible"/>
                                      </p:to>
                                    </p:set>
                                    <p:anim calcmode="lin" valueType="num">
                                      <p:cBhvr>
                                        <p:cTn id="58" dur="1000" fill="hold"/>
                                        <p:tgtEl>
                                          <p:spTgt spid="14349"/>
                                        </p:tgtEl>
                                        <p:attrNameLst>
                                          <p:attrName>ppt_w</p:attrName>
                                        </p:attrNameLst>
                                      </p:cBhvr>
                                      <p:tavLst>
                                        <p:tav tm="0">
                                          <p:val>
                                            <p:strVal val="#ppt_w+.3"/>
                                          </p:val>
                                        </p:tav>
                                        <p:tav tm="100000">
                                          <p:val>
                                            <p:strVal val="#ppt_w"/>
                                          </p:val>
                                        </p:tav>
                                      </p:tavLst>
                                    </p:anim>
                                    <p:anim calcmode="lin" valueType="num">
                                      <p:cBhvr>
                                        <p:cTn id="59" dur="1000" fill="hold"/>
                                        <p:tgtEl>
                                          <p:spTgt spid="14349"/>
                                        </p:tgtEl>
                                        <p:attrNameLst>
                                          <p:attrName>ppt_h</p:attrName>
                                        </p:attrNameLst>
                                      </p:cBhvr>
                                      <p:tavLst>
                                        <p:tav tm="0">
                                          <p:val>
                                            <p:strVal val="#ppt_h"/>
                                          </p:val>
                                        </p:tav>
                                        <p:tav tm="100000">
                                          <p:val>
                                            <p:strVal val="#ppt_h"/>
                                          </p:val>
                                        </p:tav>
                                      </p:tavLst>
                                    </p:anim>
                                    <p:animEffect transition="in" filter="fade">
                                      <p:cBhvr>
                                        <p:cTn id="60" dur="1000"/>
                                        <p:tgtEl>
                                          <p:spTgt spid="1434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xit" presetSubtype="10" fill="hold" nodeType="clickEffect">
                                  <p:stCondLst>
                                    <p:cond delay="0"/>
                                  </p:stCondLst>
                                  <p:childTnLst>
                                    <p:anim calcmode="lin" valueType="num">
                                      <p:cBhvr>
                                        <p:cTn id="64" dur="500"/>
                                        <p:tgtEl>
                                          <p:spTgt spid="14349"/>
                                        </p:tgtEl>
                                        <p:attrNameLst>
                                          <p:attrName>ppt_w</p:attrName>
                                        </p:attrNameLst>
                                      </p:cBhvr>
                                      <p:tavLst>
                                        <p:tav tm="0">
                                          <p:val>
                                            <p:strVal val="ppt_w"/>
                                          </p:val>
                                        </p:tav>
                                        <p:tav tm="100000">
                                          <p:val>
                                            <p:fltVal val="0"/>
                                          </p:val>
                                        </p:tav>
                                      </p:tavLst>
                                    </p:anim>
                                    <p:anim calcmode="lin" valueType="num">
                                      <p:cBhvr>
                                        <p:cTn id="65" dur="500"/>
                                        <p:tgtEl>
                                          <p:spTgt spid="14349"/>
                                        </p:tgtEl>
                                        <p:attrNameLst>
                                          <p:attrName>ppt_h</p:attrName>
                                        </p:attrNameLst>
                                      </p:cBhvr>
                                      <p:tavLst>
                                        <p:tav tm="0">
                                          <p:val>
                                            <p:strVal val="ppt_h"/>
                                          </p:val>
                                        </p:tav>
                                        <p:tav tm="100000">
                                          <p:val>
                                            <p:strVal val="ppt_h"/>
                                          </p:val>
                                        </p:tav>
                                      </p:tavLst>
                                    </p:anim>
                                    <p:set>
                                      <p:cBhvr>
                                        <p:cTn id="66" dur="1" fill="hold">
                                          <p:stCondLst>
                                            <p:cond delay="499"/>
                                          </p:stCondLst>
                                        </p:cTn>
                                        <p:tgtEl>
                                          <p:spTgt spid="14349"/>
                                        </p:tgtEl>
                                        <p:attrNameLst>
                                          <p:attrName>style.visibility</p:attrName>
                                        </p:attrNameLst>
                                      </p:cBhvr>
                                      <p:to>
                                        <p:strVal val="hidden"/>
                                      </p:to>
                                    </p:set>
                                  </p:childTnLst>
                                </p:cTn>
                              </p:par>
                            </p:childTnLst>
                          </p:cTn>
                        </p:par>
                        <p:par>
                          <p:cTn id="67" fill="hold" nodeType="afterGroup">
                            <p:stCondLst>
                              <p:cond delay="500"/>
                            </p:stCondLst>
                            <p:childTnLst>
                              <p:par>
                                <p:cTn id="68" presetID="22" presetClass="entr" presetSubtype="4" fill="hold" nodeType="afterEffect">
                                  <p:stCondLst>
                                    <p:cond delay="0"/>
                                  </p:stCondLst>
                                  <p:childTnLst>
                                    <p:set>
                                      <p:cBhvr>
                                        <p:cTn id="69" dur="1" fill="hold">
                                          <p:stCondLst>
                                            <p:cond delay="0"/>
                                          </p:stCondLst>
                                        </p:cTn>
                                        <p:tgtEl>
                                          <p:spTgt spid="14352"/>
                                        </p:tgtEl>
                                        <p:attrNameLst>
                                          <p:attrName>style.visibility</p:attrName>
                                        </p:attrNameLst>
                                      </p:cBhvr>
                                      <p:to>
                                        <p:strVal val="visible"/>
                                      </p:to>
                                    </p:set>
                                    <p:animEffect transition="in" filter="wipe(down)">
                                      <p:cBhvr>
                                        <p:cTn id="70"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1" grpId="1" animBg="1"/>
      <p:bldP spid="14342" grpId="0" animBg="1"/>
      <p:bldP spid="14342" grpId="1" animBg="1"/>
      <p:bldP spid="14343" grpId="0" animBg="1"/>
      <p:bldP spid="14344" grpId="0" animBg="1"/>
      <p:bldP spid="14344" grpId="1" animBg="1"/>
      <p:bldP spid="14345" grpId="0" animBg="1"/>
      <p:bldP spid="1434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“sealed with the Spirit”</a:t>
            </a:r>
          </a:p>
        </p:txBody>
      </p:sp>
      <p:sp>
        <p:nvSpPr>
          <p:cNvPr id="15363" name="Rectangle 3"/>
          <p:cNvSpPr>
            <a:spLocks noGrp="1" noChangeArrowheads="1"/>
          </p:cNvSpPr>
          <p:nvPr>
            <p:ph type="body" idx="1"/>
          </p:nvPr>
        </p:nvSpPr>
        <p:spPr/>
        <p:txBody>
          <a:bodyPr/>
          <a:lstStyle/>
          <a:p>
            <a:r>
              <a:rPr lang="en-US" dirty="0"/>
              <a:t>WHEN IS ONE SEALED</a:t>
            </a:r>
            <a:r>
              <a:rPr lang="en-US" dirty="0" smtClean="0"/>
              <a:t>? </a:t>
            </a:r>
          </a:p>
          <a:p>
            <a:pPr lvl="1"/>
            <a:r>
              <a:rPr lang="en-US" dirty="0" smtClean="0"/>
              <a:t>ANSWER: after </a:t>
            </a:r>
            <a:r>
              <a:rPr lang="en-US" dirty="0"/>
              <a:t>one does the will of the Father in obeying the gospel</a:t>
            </a:r>
          </a:p>
          <a:p>
            <a:r>
              <a:rPr lang="en-US" dirty="0"/>
              <a:t>WHAT IS MEANT BY THE </a:t>
            </a:r>
            <a:r>
              <a:rPr lang="en-US" dirty="0" smtClean="0"/>
              <a:t>EXPRESSION, “sealed with the Spirit”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Golden nebula design template">
  <a:themeElements>
    <a:clrScheme name="Golden nebula design template 7">
      <a:dk1>
        <a:srgbClr val="6D5B3B"/>
      </a:dk1>
      <a:lt1>
        <a:srgbClr val="FFFFFF"/>
      </a:lt1>
      <a:dk2>
        <a:srgbClr val="FFFFA3"/>
      </a:dk2>
      <a:lt2>
        <a:srgbClr val="808080"/>
      </a:lt2>
      <a:accent1>
        <a:srgbClr val="FFCC66"/>
      </a:accent1>
      <a:accent2>
        <a:srgbClr val="0000FF"/>
      </a:accent2>
      <a:accent3>
        <a:srgbClr val="FFFFFF"/>
      </a:accent3>
      <a:accent4>
        <a:srgbClr val="5C4C31"/>
      </a:accent4>
      <a:accent5>
        <a:srgbClr val="FFE2B8"/>
      </a:accent5>
      <a:accent6>
        <a:srgbClr val="0000E7"/>
      </a:accent6>
      <a:hlink>
        <a:srgbClr val="CC00CC"/>
      </a:hlink>
      <a:folHlink>
        <a:srgbClr val="C0C0C0"/>
      </a:folHlink>
    </a:clrScheme>
    <a:fontScheme name="Golden nebula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olden nebula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olden nebula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olden nebula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olden nebula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olden nebula design templat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olden nebula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olden nebula design template 7">
        <a:dk1>
          <a:srgbClr val="6D5B3B"/>
        </a:dk1>
        <a:lt1>
          <a:srgbClr val="FFFFFF"/>
        </a:lt1>
        <a:dk2>
          <a:srgbClr val="FFFFA3"/>
        </a:dk2>
        <a:lt2>
          <a:srgbClr val="808080"/>
        </a:lt2>
        <a:accent1>
          <a:srgbClr val="FFCC66"/>
        </a:accent1>
        <a:accent2>
          <a:srgbClr val="0000FF"/>
        </a:accent2>
        <a:accent3>
          <a:srgbClr val="FFFFFF"/>
        </a:accent3>
        <a:accent4>
          <a:srgbClr val="5C4C31"/>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IREBALL">
  <a:themeElements>
    <a:clrScheme name="1_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1_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1_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1_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docProps/app.xml><?xml version="1.0" encoding="utf-8"?>
<Properties xmlns="http://schemas.openxmlformats.org/officeDocument/2006/extended-properties" xmlns:vt="http://schemas.openxmlformats.org/officeDocument/2006/docPropsVTypes">
  <Template>FIREBALL</Template>
  <TotalTime>535</TotalTime>
  <Words>1602</Words>
  <Application>Microsoft Office PowerPoint</Application>
  <PresentationFormat>On-screen Show (4:3)</PresentationFormat>
  <Paragraphs>140</Paragraphs>
  <Slides>22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Impact</vt:lpstr>
      <vt:lpstr>Times New Roman</vt:lpstr>
      <vt:lpstr>Arial Black</vt:lpstr>
      <vt:lpstr>Century Gothic</vt:lpstr>
      <vt:lpstr>Calibri</vt:lpstr>
      <vt:lpstr>Golden nebula design template</vt:lpstr>
      <vt:lpstr>FIREBALL</vt:lpstr>
      <vt:lpstr>1_FIREBALL</vt:lpstr>
      <vt:lpstr>SEALED WITH THE SPIRIT</vt:lpstr>
      <vt:lpstr>“sealed with the spirit”</vt:lpstr>
      <vt:lpstr>WHEN SEALED?</vt:lpstr>
      <vt:lpstr>OBSERVATIONS</vt:lpstr>
      <vt:lpstr>A BELIEVER THAT IS SEALED</vt:lpstr>
      <vt:lpstr>A BELIEVER THAT IS SEALED</vt:lpstr>
      <vt:lpstr>HE WHO DOES THE WILL OF THE FATHER</vt:lpstr>
      <vt:lpstr>THE TRUE “BELIEVER” IS A BAPTIZED BELIEVER</vt:lpstr>
      <vt:lpstr>“sealed with the Spirit”</vt:lpstr>
      <vt:lpstr>Defining “Sealed”</vt:lpstr>
      <vt:lpstr>5 AREAS OF BIBLE “SEALING”</vt:lpstr>
      <vt:lpstr>5 AREAS OF BIBLE “SEALING”</vt:lpstr>
      <vt:lpstr>5 AREAS OF BIBLE “SEALING”</vt:lpstr>
      <vt:lpstr>5 AREAS OF BIBLE “SEALING”</vt:lpstr>
      <vt:lpstr>5 AREAS OF BIBLE “SEALING”</vt:lpstr>
      <vt:lpstr>PowerPoint Presentation</vt:lpstr>
      <vt:lpstr>PowerPoint Presentation</vt:lpstr>
      <vt:lpstr>PowerPoint Presentation</vt:lpstr>
      <vt:lpstr>THE SPIRIT’S WORK—3 FOLD (ACTS 2:17-21)</vt:lpstr>
      <vt:lpstr>THE SPIRIT’S WORK—3 FOLD (ACTS 2:17-21)</vt:lpstr>
      <vt:lpstr>THE SPIRIT’S WORK—3 FOLD (ACTS 2:17-21)</vt:lpstr>
      <vt:lpstr>THE DANGER OF THE YOUTH’S DELAY</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SEALED WITH THE SPIRIT</dc:title>
  <dc:creator>Steven J. Wallace</dc:creator>
  <cp:lastModifiedBy>Steven J. Wallace</cp:lastModifiedBy>
  <cp:revision>16</cp:revision>
  <dcterms:created xsi:type="dcterms:W3CDTF">2004-08-31T18:25:14Z</dcterms:created>
  <dcterms:modified xsi:type="dcterms:W3CDTF">2012-06-15T21:37:17Z</dcterms:modified>
</cp:coreProperties>
</file>